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Default Extension="jpg" ContentType="image/jpg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Default Extension="png" ContentType="image/png"/>
  <Override PartName="/ppt/slides/slide32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x="7772400" cy="100584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/Relationships>
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2930" y="3118104"/>
            <a:ext cx="6606540" cy="21122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65860" y="5632704"/>
            <a:ext cx="5440680" cy="251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388620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002786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8620" y="402336"/>
            <a:ext cx="6995160" cy="16093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8620" y="2313432"/>
            <a:ext cx="6995160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2642616" y="9354312"/>
            <a:ext cx="2487168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388620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3778821" y="9354736"/>
            <a:ext cx="215264" cy="222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1463720"/>
            <a:ext cx="5969635" cy="763206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20"/>
              </a:spcBef>
            </a:pPr>
            <a:r>
              <a:rPr dirty="0" sz="1700" spc="-70">
                <a:latin typeface="Georgia"/>
                <a:cs typeface="Georgia"/>
              </a:rPr>
              <a:t>nb_ejecutable</a:t>
            </a:r>
            <a:endParaRPr sz="17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250">
              <a:latin typeface="Georgia"/>
              <a:cs typeface="Georgi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dirty="0" sz="1200" spc="50">
                <a:latin typeface="Times New Roman"/>
                <a:cs typeface="Times New Roman"/>
              </a:rPr>
              <a:t>January</a:t>
            </a:r>
            <a:r>
              <a:rPr dirty="0" sz="1200" spc="65">
                <a:latin typeface="Times New Roman"/>
                <a:cs typeface="Times New Roman"/>
              </a:rPr>
              <a:t> </a:t>
            </a:r>
            <a:r>
              <a:rPr dirty="0" sz="1200" spc="-5">
                <a:latin typeface="Times New Roman"/>
                <a:cs typeface="Times New Roman"/>
              </a:rPr>
              <a:t>15,</a:t>
            </a:r>
            <a:r>
              <a:rPr dirty="0" sz="1200" spc="65">
                <a:latin typeface="Times New Roman"/>
                <a:cs typeface="Times New Roman"/>
              </a:rPr>
              <a:t> </a:t>
            </a:r>
            <a:r>
              <a:rPr dirty="0" sz="1200" spc="-15">
                <a:latin typeface="Times New Roman"/>
                <a:cs typeface="Times New Roman"/>
              </a:rPr>
              <a:t>2023</a:t>
            </a:r>
            <a:endParaRPr sz="1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tabLst>
                <a:tab pos="297180" algn="l"/>
              </a:tabLst>
            </a:pPr>
            <a:r>
              <a:rPr dirty="0" sz="1400" spc="105" b="1">
                <a:latin typeface="Palatino Linotype"/>
                <a:cs typeface="Palatino Linotype"/>
              </a:rPr>
              <a:t>1	</a:t>
            </a:r>
            <a:r>
              <a:rPr dirty="0" sz="1400" spc="25" b="1">
                <a:latin typeface="Palatino Linotype"/>
                <a:cs typeface="Palatino Linotype"/>
              </a:rPr>
              <a:t>Análisis</a:t>
            </a:r>
            <a:r>
              <a:rPr dirty="0" sz="1400" spc="190" b="1">
                <a:latin typeface="Palatino Linotype"/>
                <a:cs typeface="Palatino Linotype"/>
              </a:rPr>
              <a:t> </a:t>
            </a:r>
            <a:r>
              <a:rPr dirty="0" sz="1400" spc="35" b="1">
                <a:latin typeface="Palatino Linotype"/>
                <a:cs typeface="Palatino Linotype"/>
              </a:rPr>
              <a:t>de</a:t>
            </a:r>
            <a:r>
              <a:rPr dirty="0" sz="1400" spc="190" b="1">
                <a:latin typeface="Palatino Linotype"/>
                <a:cs typeface="Palatino Linotype"/>
              </a:rPr>
              <a:t> </a:t>
            </a:r>
            <a:r>
              <a:rPr dirty="0" sz="1400" spc="65" b="1">
                <a:latin typeface="Palatino Linotype"/>
                <a:cs typeface="Palatino Linotype"/>
              </a:rPr>
              <a:t>datos</a:t>
            </a:r>
            <a:r>
              <a:rPr dirty="0" sz="1400" spc="190" b="1">
                <a:latin typeface="Palatino Linotype"/>
                <a:cs typeface="Palatino Linotype"/>
              </a:rPr>
              <a:t> </a:t>
            </a:r>
            <a:r>
              <a:rPr dirty="0" sz="1400" spc="35" b="1">
                <a:latin typeface="Palatino Linotype"/>
                <a:cs typeface="Palatino Linotype"/>
              </a:rPr>
              <a:t>de</a:t>
            </a:r>
            <a:r>
              <a:rPr dirty="0" sz="1400" spc="190" b="1">
                <a:latin typeface="Palatino Linotype"/>
                <a:cs typeface="Palatino Linotype"/>
              </a:rPr>
              <a:t> </a:t>
            </a:r>
            <a:r>
              <a:rPr dirty="0" sz="1400" spc="40" b="1">
                <a:latin typeface="Palatino Linotype"/>
                <a:cs typeface="Palatino Linotype"/>
              </a:rPr>
              <a:t>comunidades</a:t>
            </a:r>
            <a:r>
              <a:rPr dirty="0" sz="1400" spc="190" b="1">
                <a:latin typeface="Palatino Linotype"/>
                <a:cs typeface="Palatino Linotype"/>
              </a:rPr>
              <a:t> </a:t>
            </a:r>
            <a:r>
              <a:rPr dirty="0" sz="1400" spc="20" b="1">
                <a:latin typeface="Palatino Linotype"/>
                <a:cs typeface="Palatino Linotype"/>
              </a:rPr>
              <a:t>que</a:t>
            </a:r>
            <a:r>
              <a:rPr dirty="0" sz="1400" spc="190" b="1">
                <a:latin typeface="Palatino Linotype"/>
                <a:cs typeface="Palatino Linotype"/>
              </a:rPr>
              <a:t> </a:t>
            </a:r>
            <a:r>
              <a:rPr dirty="0" sz="1400" spc="45" b="1">
                <a:latin typeface="Palatino Linotype"/>
                <a:cs typeface="Palatino Linotype"/>
              </a:rPr>
              <a:t>usan</a:t>
            </a:r>
            <a:r>
              <a:rPr dirty="0" sz="1400" spc="190" b="1">
                <a:latin typeface="Palatino Linotype"/>
                <a:cs typeface="Palatino Linotype"/>
              </a:rPr>
              <a:t> </a:t>
            </a:r>
            <a:r>
              <a:rPr dirty="0" sz="1400" spc="50" b="1">
                <a:latin typeface="Palatino Linotype"/>
                <a:cs typeface="Palatino Linotype"/>
              </a:rPr>
              <a:t>Comunidad</a:t>
            </a:r>
            <a:r>
              <a:rPr dirty="0" sz="1400" spc="190" b="1">
                <a:latin typeface="Palatino Linotype"/>
                <a:cs typeface="Palatino Linotype"/>
              </a:rPr>
              <a:t> </a:t>
            </a:r>
            <a:r>
              <a:rPr dirty="0" sz="1400" spc="20" b="1">
                <a:latin typeface="Palatino Linotype"/>
                <a:cs typeface="Palatino Linotype"/>
              </a:rPr>
              <a:t>Feliz</a:t>
            </a:r>
            <a:endParaRPr sz="1400">
              <a:latin typeface="Palatino Linotype"/>
              <a:cs typeface="Palatino Linotype"/>
            </a:endParaRPr>
          </a:p>
          <a:p>
            <a:pPr algn="just" marL="12700" marR="5080">
              <a:lnSpc>
                <a:spcPct val="102600"/>
              </a:lnSpc>
              <a:spcBef>
                <a:spcPts val="1019"/>
              </a:spcBef>
            </a:pPr>
            <a:r>
              <a:rPr dirty="0" sz="1100" spc="-15" b="1">
                <a:latin typeface="Georgia"/>
                <a:cs typeface="Georgia"/>
              </a:rPr>
              <a:t>¿En</a:t>
            </a:r>
            <a:r>
              <a:rPr dirty="0" sz="1100" spc="-1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que</a:t>
            </a:r>
            <a:r>
              <a:rPr dirty="0" sz="1100" spc="-5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consiste</a:t>
            </a:r>
            <a:r>
              <a:rPr dirty="0" sz="1100" spc="-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-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negocio</a:t>
            </a:r>
            <a:r>
              <a:rPr dirty="0" sz="1100" spc="-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-40" b="1">
                <a:latin typeface="Georgia"/>
                <a:cs typeface="Georgia"/>
              </a:rPr>
              <a:t> Comunidad</a:t>
            </a:r>
            <a:r>
              <a:rPr dirty="0" sz="1100" spc="-3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Feliz?</a:t>
            </a:r>
            <a:r>
              <a:rPr dirty="0" sz="1100" spc="-35" b="1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Ofrecer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-30">
                <a:latin typeface="Georgia"/>
                <a:cs typeface="Georgia"/>
              </a:rPr>
              <a:t> servio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permita</a:t>
            </a:r>
            <a:r>
              <a:rPr dirty="0" sz="1100" spc="-1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-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 </a:t>
            </a:r>
            <a:r>
              <a:rPr dirty="0" sz="1100" spc="-30">
                <a:latin typeface="Georgia"/>
                <a:cs typeface="Georgia"/>
              </a:rPr>
              <a:t> administradores </a:t>
            </a:r>
            <a:r>
              <a:rPr dirty="0" sz="1100" spc="-40">
                <a:latin typeface="Georgia"/>
                <a:cs typeface="Georgia"/>
              </a:rPr>
              <a:t>de condominios </a:t>
            </a:r>
            <a:r>
              <a:rPr dirty="0" sz="1100" spc="-20">
                <a:latin typeface="Georgia"/>
                <a:cs typeface="Georgia"/>
              </a:rPr>
              <a:t>realizar </a:t>
            </a:r>
            <a:r>
              <a:rPr dirty="0" sz="1100" spc="-40">
                <a:latin typeface="Georgia"/>
                <a:cs typeface="Georgia"/>
              </a:rPr>
              <a:t>su </a:t>
            </a:r>
            <a:r>
              <a:rPr dirty="0" sz="1100" spc="-5">
                <a:latin typeface="Georgia"/>
                <a:cs typeface="Georgia"/>
              </a:rPr>
              <a:t>trabajo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5">
                <a:latin typeface="Georgia"/>
                <a:cs typeface="Georgia"/>
              </a:rPr>
              <a:t>forma </a:t>
            </a:r>
            <a:r>
              <a:rPr dirty="0" sz="1100" spc="-40">
                <a:latin typeface="Georgia"/>
                <a:cs typeface="Georgia"/>
              </a:rPr>
              <a:t>mas </a:t>
            </a:r>
            <a:r>
              <a:rPr dirty="0" sz="1100" spc="-35">
                <a:latin typeface="Georgia"/>
                <a:cs typeface="Georgia"/>
              </a:rPr>
              <a:t>eficiente </a:t>
            </a:r>
            <a:r>
              <a:rPr dirty="0" sz="1100" spc="-20">
                <a:latin typeface="Georgia"/>
                <a:cs typeface="Georgia"/>
              </a:rPr>
              <a:t>garantizando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25">
                <a:latin typeface="Georgia"/>
                <a:cs typeface="Georgia"/>
              </a:rPr>
              <a:t>trans- 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parencia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35">
                <a:latin typeface="Georgia"/>
                <a:cs typeface="Georgia"/>
              </a:rPr>
              <a:t>comunidad (Usaremos </a:t>
            </a:r>
            <a:r>
              <a:rPr dirty="0" sz="1100" spc="-30">
                <a:latin typeface="Georgia"/>
                <a:cs typeface="Georgia"/>
              </a:rPr>
              <a:t>el </a:t>
            </a:r>
            <a:r>
              <a:rPr dirty="0" sz="1100" spc="-20">
                <a:latin typeface="Georgia"/>
                <a:cs typeface="Georgia"/>
              </a:rPr>
              <a:t>alias </a:t>
            </a:r>
            <a:r>
              <a:rPr dirty="0" sz="1100" spc="65">
                <a:latin typeface="Georgia"/>
                <a:cs typeface="Georgia"/>
              </a:rPr>
              <a:t>CF </a:t>
            </a:r>
            <a:r>
              <a:rPr dirty="0" sz="1100" spc="-20">
                <a:latin typeface="Georgia"/>
                <a:cs typeface="Georgia"/>
              </a:rPr>
              <a:t>para </a:t>
            </a:r>
            <a:r>
              <a:rPr dirty="0" sz="1100" spc="-35">
                <a:latin typeface="Georgia"/>
                <a:cs typeface="Georgia"/>
              </a:rPr>
              <a:t>referirnos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25">
                <a:latin typeface="Georgia"/>
                <a:cs typeface="Georgia"/>
              </a:rPr>
              <a:t>Comunidad Feliz </a:t>
            </a:r>
            <a:r>
              <a:rPr dirty="0" sz="1100" spc="65">
                <a:latin typeface="Georgia"/>
                <a:cs typeface="Georgia"/>
              </a:rPr>
              <a:t>CF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25">
                <a:latin typeface="Georgia"/>
                <a:cs typeface="Georgia"/>
              </a:rPr>
              <a:t>ahora </a:t>
            </a:r>
            <a:r>
              <a:rPr dirty="0" sz="1100" spc="-50">
                <a:latin typeface="Georgia"/>
                <a:cs typeface="Georgia"/>
              </a:rPr>
              <a:t>en 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adelante).</a:t>
            </a:r>
            <a:endParaRPr sz="11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350">
              <a:latin typeface="Georgia"/>
              <a:cs typeface="Georgia"/>
            </a:endParaRPr>
          </a:p>
          <a:p>
            <a:pPr algn="just" marL="12700">
              <a:lnSpc>
                <a:spcPct val="100000"/>
              </a:lnSpc>
            </a:pPr>
            <a:r>
              <a:rPr dirty="0" sz="1100" spc="-20" b="1">
                <a:latin typeface="Georgia"/>
                <a:cs typeface="Georgia"/>
              </a:rPr>
              <a:t>¿Cuáles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70" b="1">
                <a:latin typeface="Georgia"/>
                <a:cs typeface="Georgia"/>
              </a:rPr>
              <a:t>son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las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lineas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negocio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50" b="1">
                <a:latin typeface="Georgia"/>
                <a:cs typeface="Georgia"/>
              </a:rPr>
              <a:t>CF?</a:t>
            </a:r>
            <a:endParaRPr sz="1100">
              <a:latin typeface="Georgia"/>
              <a:cs typeface="Georgia"/>
            </a:endParaRPr>
          </a:p>
          <a:p>
            <a:pPr marL="358775" indent="-177800">
              <a:lnSpc>
                <a:spcPct val="100000"/>
              </a:lnSpc>
              <a:spcBef>
                <a:spcPts val="715"/>
              </a:spcBef>
              <a:buAutoNum type="arabicPeriod"/>
              <a:tabLst>
                <a:tab pos="359410" algn="l"/>
              </a:tabLst>
            </a:pPr>
            <a:r>
              <a:rPr dirty="0" sz="1100" spc="-25">
                <a:latin typeface="Georgia"/>
                <a:cs typeface="Georgia"/>
              </a:rPr>
              <a:t>Línea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SaaS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(Registro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distribución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gastos,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registro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pagos)</a:t>
            </a:r>
            <a:endParaRPr sz="1100">
              <a:latin typeface="Georgia"/>
              <a:cs typeface="Georgia"/>
            </a:endParaRPr>
          </a:p>
          <a:p>
            <a:pPr marL="358775" marR="5080" indent="-177165">
              <a:lnSpc>
                <a:spcPct val="102600"/>
              </a:lnSpc>
              <a:buAutoNum type="arabicPeriod"/>
              <a:tabLst>
                <a:tab pos="359410" algn="l"/>
              </a:tabLst>
            </a:pPr>
            <a:r>
              <a:rPr dirty="0" sz="1100" spc="-25">
                <a:latin typeface="Georgia"/>
                <a:cs typeface="Georgia"/>
              </a:rPr>
              <a:t>Línea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Pagos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(Gestión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condóminos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concepto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cuota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manten-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imiento)</a:t>
            </a:r>
            <a:endParaRPr sz="1100">
              <a:latin typeface="Georgia"/>
              <a:cs typeface="Georgia"/>
            </a:endParaRPr>
          </a:p>
          <a:p>
            <a:pPr marL="358775" indent="-177800">
              <a:lnSpc>
                <a:spcPct val="100000"/>
              </a:lnSpc>
              <a:spcBef>
                <a:spcPts val="35"/>
              </a:spcBef>
              <a:buAutoNum type="arabicPeriod"/>
              <a:tabLst>
                <a:tab pos="359410" algn="l"/>
              </a:tabLst>
            </a:pPr>
            <a:r>
              <a:rPr dirty="0" sz="1100" spc="-30">
                <a:latin typeface="Georgia"/>
                <a:cs typeface="Georgia"/>
              </a:rPr>
              <a:t>Residentes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(Interfaz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valor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usuarios)</a:t>
            </a:r>
            <a:endParaRPr sz="11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3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</a:pPr>
            <a:r>
              <a:rPr dirty="0" sz="1100" spc="-30" b="1">
                <a:latin typeface="Georgia"/>
                <a:cs typeface="Georgia"/>
              </a:rPr>
              <a:t>¿Quien</a:t>
            </a:r>
            <a:r>
              <a:rPr dirty="0" sz="1100" spc="-2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soy?</a:t>
            </a:r>
            <a:r>
              <a:rPr dirty="0" sz="1100" spc="-35" b="1">
                <a:latin typeface="Georgia"/>
                <a:cs typeface="Georgia"/>
              </a:rPr>
              <a:t> </a:t>
            </a:r>
            <a:r>
              <a:rPr dirty="0" sz="1100" spc="140" b="1">
                <a:latin typeface="Georgia"/>
                <a:cs typeface="Georgia"/>
              </a:rPr>
              <a:t>Y </a:t>
            </a:r>
            <a:r>
              <a:rPr dirty="0" sz="1100" spc="-25" b="1">
                <a:latin typeface="Georgia"/>
                <a:cs typeface="Georgia"/>
              </a:rPr>
              <a:t>¿Por</a:t>
            </a:r>
            <a:r>
              <a:rPr dirty="0" sz="1100" spc="-2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qué</a:t>
            </a:r>
            <a:r>
              <a:rPr dirty="0" sz="1100" spc="-50" b="1">
                <a:latin typeface="Georgia"/>
                <a:cs typeface="Georgia"/>
              </a:rPr>
              <a:t> </a:t>
            </a:r>
            <a:r>
              <a:rPr dirty="0" sz="1100" spc="-65" b="1">
                <a:latin typeface="Georgia"/>
                <a:cs typeface="Georgia"/>
              </a:rPr>
              <a:t>uso</a:t>
            </a:r>
            <a:r>
              <a:rPr dirty="0" sz="1100" spc="-60" b="1">
                <a:latin typeface="Georgia"/>
                <a:cs typeface="Georgia"/>
              </a:rPr>
              <a:t> </a:t>
            </a:r>
            <a:r>
              <a:rPr dirty="0" sz="1100" spc="-35" b="1">
                <a:latin typeface="Georgia"/>
                <a:cs typeface="Georgia"/>
              </a:rPr>
              <a:t>datos</a:t>
            </a:r>
            <a:r>
              <a:rPr dirty="0" sz="1100" spc="-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-40" b="1">
                <a:latin typeface="Georgia"/>
                <a:cs typeface="Georgia"/>
              </a:rPr>
              <a:t> </a:t>
            </a:r>
            <a:r>
              <a:rPr dirty="0" sz="1100" spc="50" b="1">
                <a:latin typeface="Georgia"/>
                <a:cs typeface="Georgia"/>
              </a:rPr>
              <a:t>CF?</a:t>
            </a:r>
            <a:r>
              <a:rPr dirty="0" sz="1100" spc="55" b="1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Mi </a:t>
            </a:r>
            <a:r>
              <a:rPr dirty="0" sz="1100" spc="-45">
                <a:latin typeface="Georgia"/>
                <a:cs typeface="Georgia"/>
              </a:rPr>
              <a:t>nombre</a:t>
            </a:r>
            <a:r>
              <a:rPr dirty="0" sz="1100" spc="-4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Darío </a:t>
            </a:r>
            <a:r>
              <a:rPr dirty="0" sz="1100" spc="-25">
                <a:latin typeface="Georgia"/>
                <a:cs typeface="Georgia"/>
              </a:rPr>
              <a:t>Manzano, </a:t>
            </a:r>
            <a:r>
              <a:rPr dirty="0" sz="1100" spc="-5">
                <a:latin typeface="Georgia"/>
                <a:cs typeface="Georgia"/>
              </a:rPr>
              <a:t>trabajé </a:t>
            </a:r>
            <a:r>
              <a:rPr dirty="0" sz="1100" spc="-45">
                <a:latin typeface="Georgia"/>
                <a:cs typeface="Georgia"/>
              </a:rPr>
              <a:t>como </a:t>
            </a:r>
            <a:r>
              <a:rPr dirty="0" sz="1100" spc="-4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ingeniero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petrolero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80">
                <a:latin typeface="Georgia"/>
                <a:cs typeface="Georgia"/>
              </a:rPr>
              <a:t>6</a:t>
            </a:r>
            <a:r>
              <a:rPr dirty="0" sz="1100" spc="-7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años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hasta</a:t>
            </a:r>
            <a:r>
              <a:rPr dirty="0" sz="1100" spc="-1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-1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pandemia.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Buscando</a:t>
            </a:r>
            <a:r>
              <a:rPr dirty="0" sz="1100" spc="-1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trabajo </a:t>
            </a:r>
            <a:r>
              <a:rPr dirty="0" sz="1100" spc="-35">
                <a:latin typeface="Georgia"/>
                <a:cs typeface="Georgia"/>
              </a:rPr>
              <a:t>encontré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esta</a:t>
            </a:r>
            <a:r>
              <a:rPr dirty="0" sz="1100" spc="-10">
                <a:latin typeface="Georgia"/>
                <a:cs typeface="Georgia"/>
              </a:rPr>
              <a:t> startup </a:t>
            </a:r>
            <a:r>
              <a:rPr dirty="0" sz="1100" spc="-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llamada </a:t>
            </a:r>
            <a:r>
              <a:rPr dirty="0" sz="1100" spc="-25">
                <a:latin typeface="Georgia"/>
                <a:cs typeface="Georgia"/>
              </a:rPr>
              <a:t>Comunidad Feliz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donde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55">
                <a:latin typeface="Georgia"/>
                <a:cs typeface="Georgia"/>
              </a:rPr>
              <a:t>me</a:t>
            </a:r>
            <a:r>
              <a:rPr dirty="0" sz="1100" spc="-5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ofrecieron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20">
                <a:latin typeface="Georgia"/>
                <a:cs typeface="Georgia"/>
              </a:rPr>
              <a:t>oportunidad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trabajar </a:t>
            </a:r>
            <a:r>
              <a:rPr dirty="0" sz="1100" spc="-45">
                <a:latin typeface="Georgia"/>
                <a:cs typeface="Georgia"/>
              </a:rPr>
              <a:t>como</a:t>
            </a:r>
            <a:r>
              <a:rPr dirty="0" sz="1100" spc="-4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ejecutivo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soporte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oportunidad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crecer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desarrollarme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quiera.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680"/>
              </a:spcBef>
            </a:pPr>
            <a:r>
              <a:rPr dirty="0" sz="1100" spc="-25">
                <a:latin typeface="Georgia"/>
                <a:cs typeface="Georgia"/>
              </a:rPr>
              <a:t>Comienzo </a:t>
            </a:r>
            <a:r>
              <a:rPr dirty="0" sz="1100" spc="-45">
                <a:latin typeface="Georgia"/>
                <a:cs typeface="Georgia"/>
              </a:rPr>
              <a:t>como </a:t>
            </a:r>
            <a:r>
              <a:rPr dirty="0" sz="1100" spc="-25">
                <a:latin typeface="Georgia"/>
                <a:cs typeface="Georgia"/>
              </a:rPr>
              <a:t>soporte </a:t>
            </a:r>
            <a:r>
              <a:rPr dirty="0" sz="1100" spc="-20">
                <a:latin typeface="Georgia"/>
                <a:cs typeface="Georgia"/>
              </a:rPr>
              <a:t>(Atendiendo </a:t>
            </a:r>
            <a:r>
              <a:rPr dirty="0" sz="1100" spc="-30">
                <a:latin typeface="Georgia"/>
                <a:cs typeface="Georgia"/>
              </a:rPr>
              <a:t>el </a:t>
            </a:r>
            <a:r>
              <a:rPr dirty="0" sz="1100" spc="-25">
                <a:latin typeface="Georgia"/>
                <a:cs typeface="Georgia"/>
              </a:rPr>
              <a:t>teléfono)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40">
                <a:latin typeface="Georgia"/>
                <a:cs typeface="Georgia"/>
              </a:rPr>
              <a:t>con </a:t>
            </a:r>
            <a:r>
              <a:rPr dirty="0" sz="1100" spc="-45">
                <a:latin typeface="Georgia"/>
                <a:cs typeface="Georgia"/>
              </a:rPr>
              <a:t>mucha </a:t>
            </a:r>
            <a:r>
              <a:rPr dirty="0" sz="1100" spc="-20">
                <a:latin typeface="Georgia"/>
                <a:cs typeface="Georgia"/>
              </a:rPr>
              <a:t>constancia, </a:t>
            </a:r>
            <a:r>
              <a:rPr dirty="0" sz="1100" spc="-25">
                <a:latin typeface="Georgia"/>
                <a:cs typeface="Georgia"/>
              </a:rPr>
              <a:t>disciplina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45">
                <a:latin typeface="Georgia"/>
                <a:cs typeface="Georgia"/>
              </a:rPr>
              <a:t>muchísimo </a:t>
            </a:r>
            <a:r>
              <a:rPr dirty="0" sz="1100" spc="-4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estudio ahora </a:t>
            </a:r>
            <a:r>
              <a:rPr dirty="0" sz="1100" spc="-5">
                <a:latin typeface="Georgia"/>
                <a:cs typeface="Georgia"/>
              </a:rPr>
              <a:t>trabajo </a:t>
            </a:r>
            <a:r>
              <a:rPr dirty="0" sz="1100" spc="-25">
                <a:latin typeface="Georgia"/>
                <a:cs typeface="Georgia"/>
              </a:rPr>
              <a:t>directamente </a:t>
            </a:r>
            <a:r>
              <a:rPr dirty="0" sz="1100" spc="-40">
                <a:latin typeface="Georgia"/>
                <a:cs typeface="Georgia"/>
              </a:rPr>
              <a:t>con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30">
                <a:latin typeface="Georgia"/>
                <a:cs typeface="Georgia"/>
              </a:rPr>
              <a:t>base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20">
                <a:latin typeface="Georgia"/>
                <a:cs typeface="Georgia"/>
              </a:rPr>
              <a:t>datos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0">
                <a:latin typeface="Georgia"/>
                <a:cs typeface="Georgia"/>
              </a:rPr>
              <a:t>producción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25">
                <a:latin typeface="Georgia"/>
                <a:cs typeface="Georgia"/>
              </a:rPr>
              <a:t>compañía, realizando 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correcciones/modificaciones/investigaciones </a:t>
            </a:r>
            <a:r>
              <a:rPr dirty="0" sz="1100" spc="-35">
                <a:latin typeface="Georgia"/>
                <a:cs typeface="Georgia"/>
              </a:rPr>
              <a:t>sobre los </a:t>
            </a:r>
            <a:r>
              <a:rPr dirty="0" sz="1100" spc="-20">
                <a:latin typeface="Georgia"/>
                <a:cs typeface="Georgia"/>
              </a:rPr>
              <a:t>datos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5">
                <a:latin typeface="Georgia"/>
                <a:cs typeface="Georgia"/>
              </a:rPr>
              <a:t>nuestros </a:t>
            </a:r>
            <a:r>
              <a:rPr dirty="0" sz="1100" spc="-25">
                <a:latin typeface="Georgia"/>
                <a:cs typeface="Georgia"/>
              </a:rPr>
              <a:t>clientes, </a:t>
            </a:r>
            <a:r>
              <a:rPr dirty="0" sz="1100" spc="-30">
                <a:latin typeface="Georgia"/>
                <a:cs typeface="Georgia"/>
              </a:rPr>
              <a:t>nuestra </a:t>
            </a:r>
            <a:r>
              <a:rPr dirty="0" sz="1100" spc="-25">
                <a:latin typeface="Georgia"/>
                <a:cs typeface="Georgia"/>
              </a:rPr>
              <a:t>aplicación 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esta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construida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Ruby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on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Rails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uso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10">
                <a:latin typeface="Georgia"/>
                <a:cs typeface="Georgia"/>
              </a:rPr>
              <a:t>ORM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Rails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realizar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mi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trabajo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día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día.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675"/>
              </a:spcBef>
            </a:pPr>
            <a:r>
              <a:rPr dirty="0" sz="1100" spc="-20">
                <a:latin typeface="Georgia"/>
                <a:cs typeface="Georgia"/>
              </a:rPr>
              <a:t>Mi </a:t>
            </a:r>
            <a:r>
              <a:rPr dirty="0" sz="1100" spc="-15">
                <a:latin typeface="Georgia"/>
                <a:cs typeface="Georgia"/>
              </a:rPr>
              <a:t>objetivo </a:t>
            </a:r>
            <a:r>
              <a:rPr dirty="0" sz="1100" spc="-50">
                <a:latin typeface="Georgia"/>
                <a:cs typeface="Georgia"/>
              </a:rPr>
              <a:t>es </a:t>
            </a:r>
            <a:r>
              <a:rPr dirty="0" sz="1100" spc="-30">
                <a:latin typeface="Georgia"/>
                <a:cs typeface="Georgia"/>
              </a:rPr>
              <a:t>evolucionar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35">
                <a:latin typeface="Georgia"/>
                <a:cs typeface="Georgia"/>
              </a:rPr>
              <a:t>un </a:t>
            </a:r>
            <a:r>
              <a:rPr dirty="0" sz="1100" spc="-5">
                <a:latin typeface="Georgia"/>
                <a:cs typeface="Georgia"/>
              </a:rPr>
              <a:t>Analista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10">
                <a:latin typeface="Georgia"/>
                <a:cs typeface="Georgia"/>
              </a:rPr>
              <a:t>Datos </a:t>
            </a:r>
            <a:r>
              <a:rPr dirty="0" sz="1100" spc="-30">
                <a:latin typeface="Georgia"/>
                <a:cs typeface="Georgia"/>
              </a:rPr>
              <a:t>dentro </a:t>
            </a:r>
            <a:r>
              <a:rPr dirty="0" sz="1100" spc="-40">
                <a:latin typeface="Georgia"/>
                <a:cs typeface="Georgia"/>
              </a:rPr>
              <a:t>de mi </a:t>
            </a:r>
            <a:r>
              <a:rPr dirty="0" sz="1100" spc="-30">
                <a:latin typeface="Georgia"/>
                <a:cs typeface="Georgia"/>
              </a:rPr>
              <a:t>compañía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10">
                <a:latin typeface="Georgia"/>
                <a:cs typeface="Georgia"/>
              </a:rPr>
              <a:t>aportar </a:t>
            </a:r>
            <a:r>
              <a:rPr dirty="0" sz="1100" spc="-25">
                <a:latin typeface="Georgia"/>
                <a:cs typeface="Georgia"/>
              </a:rPr>
              <a:t>valor </a:t>
            </a:r>
            <a:r>
              <a:rPr dirty="0" sz="1100" spc="-35">
                <a:latin typeface="Georgia"/>
                <a:cs typeface="Georgia"/>
              </a:rPr>
              <a:t>usando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tecnologías aprendida </a:t>
            </a:r>
            <a:r>
              <a:rPr dirty="0" sz="1100" spc="-20">
                <a:latin typeface="Georgia"/>
                <a:cs typeface="Georgia"/>
              </a:rPr>
              <a:t>para </a:t>
            </a:r>
            <a:r>
              <a:rPr dirty="0" sz="1100" spc="-25">
                <a:latin typeface="Georgia"/>
                <a:cs typeface="Georgia"/>
              </a:rPr>
              <a:t>también poder </a:t>
            </a:r>
            <a:r>
              <a:rPr dirty="0" sz="1100" spc="-10">
                <a:latin typeface="Georgia"/>
                <a:cs typeface="Georgia"/>
              </a:rPr>
              <a:t>aportar </a:t>
            </a:r>
            <a:r>
              <a:rPr dirty="0" sz="1100" spc="-30">
                <a:latin typeface="Georgia"/>
                <a:cs typeface="Georgia"/>
              </a:rPr>
              <a:t>predicciones.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Actualmente </a:t>
            </a:r>
            <a:r>
              <a:rPr dirty="0" sz="1100" spc="-50">
                <a:latin typeface="Georgia"/>
                <a:cs typeface="Georgia"/>
              </a:rPr>
              <a:t>no se </a:t>
            </a:r>
            <a:r>
              <a:rPr dirty="0" sz="1100" spc="-20">
                <a:latin typeface="Georgia"/>
                <a:cs typeface="Georgia"/>
              </a:rPr>
              <a:t>realiza </a:t>
            </a:r>
            <a:r>
              <a:rPr dirty="0" sz="1100" spc="-35">
                <a:latin typeface="Georgia"/>
                <a:cs typeface="Georgia"/>
              </a:rPr>
              <a:t>Machine 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Learning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ni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Deeplearning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ser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primero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sería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puntapié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inicial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comenzar.</a:t>
            </a:r>
            <a:endParaRPr sz="11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3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</a:pPr>
            <a:r>
              <a:rPr dirty="0" sz="1100" spc="-30" b="1">
                <a:latin typeface="Georgia"/>
                <a:cs typeface="Georgia"/>
              </a:rPr>
              <a:t>¿Quien</a:t>
            </a:r>
            <a:r>
              <a:rPr dirty="0" sz="1100" spc="-2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soy?</a:t>
            </a:r>
            <a:r>
              <a:rPr dirty="0" sz="1100" spc="-35" b="1">
                <a:latin typeface="Georgia"/>
                <a:cs typeface="Georgia"/>
              </a:rPr>
              <a:t> </a:t>
            </a:r>
            <a:r>
              <a:rPr dirty="0" sz="1100" spc="140" b="1">
                <a:latin typeface="Georgia"/>
                <a:cs typeface="Georgia"/>
              </a:rPr>
              <a:t>Y </a:t>
            </a:r>
            <a:r>
              <a:rPr dirty="0" sz="1100" spc="-25" b="1">
                <a:latin typeface="Georgia"/>
                <a:cs typeface="Georgia"/>
              </a:rPr>
              <a:t>¿Por</a:t>
            </a:r>
            <a:r>
              <a:rPr dirty="0" sz="1100" spc="-2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qué</a:t>
            </a:r>
            <a:r>
              <a:rPr dirty="0" sz="1100" spc="-50" b="1">
                <a:latin typeface="Georgia"/>
                <a:cs typeface="Georgia"/>
              </a:rPr>
              <a:t> </a:t>
            </a:r>
            <a:r>
              <a:rPr dirty="0" sz="1100" spc="-65" b="1">
                <a:latin typeface="Georgia"/>
                <a:cs typeface="Georgia"/>
              </a:rPr>
              <a:t>uso</a:t>
            </a:r>
            <a:r>
              <a:rPr dirty="0" sz="1100" spc="-60" b="1">
                <a:latin typeface="Georgia"/>
                <a:cs typeface="Georgia"/>
              </a:rPr>
              <a:t> </a:t>
            </a:r>
            <a:r>
              <a:rPr dirty="0" sz="1100" spc="-35" b="1">
                <a:latin typeface="Georgia"/>
                <a:cs typeface="Georgia"/>
              </a:rPr>
              <a:t>datos</a:t>
            </a:r>
            <a:r>
              <a:rPr dirty="0" sz="1100" spc="-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-40" b="1">
                <a:latin typeface="Georgia"/>
                <a:cs typeface="Georgia"/>
              </a:rPr>
              <a:t> </a:t>
            </a:r>
            <a:r>
              <a:rPr dirty="0" sz="1100" spc="50" b="1">
                <a:latin typeface="Georgia"/>
                <a:cs typeface="Georgia"/>
              </a:rPr>
              <a:t>CF?</a:t>
            </a:r>
            <a:r>
              <a:rPr dirty="0" sz="1100" spc="55" b="1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Mi </a:t>
            </a:r>
            <a:r>
              <a:rPr dirty="0" sz="1100" spc="-45">
                <a:latin typeface="Georgia"/>
                <a:cs typeface="Georgia"/>
              </a:rPr>
              <a:t>nombre</a:t>
            </a:r>
            <a:r>
              <a:rPr dirty="0" sz="1100" spc="-4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Darío </a:t>
            </a:r>
            <a:r>
              <a:rPr dirty="0" sz="1100" spc="-25">
                <a:latin typeface="Georgia"/>
                <a:cs typeface="Georgia"/>
              </a:rPr>
              <a:t>Manzano, </a:t>
            </a:r>
            <a:r>
              <a:rPr dirty="0" sz="1100" spc="-5">
                <a:latin typeface="Georgia"/>
                <a:cs typeface="Georgia"/>
              </a:rPr>
              <a:t>trabajé </a:t>
            </a:r>
            <a:r>
              <a:rPr dirty="0" sz="1100" spc="-45">
                <a:latin typeface="Georgia"/>
                <a:cs typeface="Georgia"/>
              </a:rPr>
              <a:t>como </a:t>
            </a:r>
            <a:r>
              <a:rPr dirty="0" sz="1100" spc="-4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ingeniero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petrolero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80">
                <a:latin typeface="Georgia"/>
                <a:cs typeface="Georgia"/>
              </a:rPr>
              <a:t>6</a:t>
            </a:r>
            <a:r>
              <a:rPr dirty="0" sz="1100" spc="-7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años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hasta</a:t>
            </a:r>
            <a:r>
              <a:rPr dirty="0" sz="1100" spc="-1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-1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pandemia.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Buscando</a:t>
            </a:r>
            <a:r>
              <a:rPr dirty="0" sz="1100" spc="-1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trabajo </a:t>
            </a:r>
            <a:r>
              <a:rPr dirty="0" sz="1100" spc="-35">
                <a:latin typeface="Georgia"/>
                <a:cs typeface="Georgia"/>
              </a:rPr>
              <a:t>encontré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esta</a:t>
            </a:r>
            <a:r>
              <a:rPr dirty="0" sz="1100" spc="-10">
                <a:latin typeface="Georgia"/>
                <a:cs typeface="Georgia"/>
              </a:rPr>
              <a:t> startup </a:t>
            </a:r>
            <a:r>
              <a:rPr dirty="0" sz="1100" spc="-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llamada </a:t>
            </a:r>
            <a:r>
              <a:rPr dirty="0" sz="1100" spc="-25">
                <a:latin typeface="Georgia"/>
                <a:cs typeface="Georgia"/>
              </a:rPr>
              <a:t>Comunidad Feliz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donde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55">
                <a:latin typeface="Georgia"/>
                <a:cs typeface="Georgia"/>
              </a:rPr>
              <a:t>me</a:t>
            </a:r>
            <a:r>
              <a:rPr dirty="0" sz="1100" spc="-5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ofrecieron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20">
                <a:latin typeface="Georgia"/>
                <a:cs typeface="Georgia"/>
              </a:rPr>
              <a:t>oportunidad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trabajar </a:t>
            </a:r>
            <a:r>
              <a:rPr dirty="0" sz="1100" spc="-45">
                <a:latin typeface="Georgia"/>
                <a:cs typeface="Georgia"/>
              </a:rPr>
              <a:t>como</a:t>
            </a:r>
            <a:r>
              <a:rPr dirty="0" sz="1100" spc="-4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ejecutivo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soporte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oportunidad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crecer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desarrollarme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quiera.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675"/>
              </a:spcBef>
            </a:pPr>
            <a:r>
              <a:rPr dirty="0" sz="1100" spc="-25">
                <a:latin typeface="Georgia"/>
                <a:cs typeface="Georgia"/>
              </a:rPr>
              <a:t>Comienzo </a:t>
            </a:r>
            <a:r>
              <a:rPr dirty="0" sz="1100" spc="-45">
                <a:latin typeface="Georgia"/>
                <a:cs typeface="Georgia"/>
              </a:rPr>
              <a:t>como </a:t>
            </a:r>
            <a:r>
              <a:rPr dirty="0" sz="1100" spc="-25">
                <a:latin typeface="Georgia"/>
                <a:cs typeface="Georgia"/>
              </a:rPr>
              <a:t>soporte </a:t>
            </a:r>
            <a:r>
              <a:rPr dirty="0" sz="1100" spc="-20">
                <a:latin typeface="Georgia"/>
                <a:cs typeface="Georgia"/>
              </a:rPr>
              <a:t>(Atendiendo </a:t>
            </a:r>
            <a:r>
              <a:rPr dirty="0" sz="1100" spc="-30">
                <a:latin typeface="Georgia"/>
                <a:cs typeface="Georgia"/>
              </a:rPr>
              <a:t>el </a:t>
            </a:r>
            <a:r>
              <a:rPr dirty="0" sz="1100" spc="-25">
                <a:latin typeface="Georgia"/>
                <a:cs typeface="Georgia"/>
              </a:rPr>
              <a:t>teléfono)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40">
                <a:latin typeface="Georgia"/>
                <a:cs typeface="Georgia"/>
              </a:rPr>
              <a:t>con </a:t>
            </a:r>
            <a:r>
              <a:rPr dirty="0" sz="1100" spc="-45">
                <a:latin typeface="Georgia"/>
                <a:cs typeface="Georgia"/>
              </a:rPr>
              <a:t>mucha </a:t>
            </a:r>
            <a:r>
              <a:rPr dirty="0" sz="1100" spc="-20">
                <a:latin typeface="Georgia"/>
                <a:cs typeface="Georgia"/>
              </a:rPr>
              <a:t>constancia, </a:t>
            </a:r>
            <a:r>
              <a:rPr dirty="0" sz="1100" spc="-25">
                <a:latin typeface="Georgia"/>
                <a:cs typeface="Georgia"/>
              </a:rPr>
              <a:t>disciplina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45">
                <a:latin typeface="Georgia"/>
                <a:cs typeface="Georgia"/>
              </a:rPr>
              <a:t>muchísimo </a:t>
            </a:r>
            <a:r>
              <a:rPr dirty="0" sz="1100" spc="-4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estudio ahora </a:t>
            </a:r>
            <a:r>
              <a:rPr dirty="0" sz="1100" spc="-5">
                <a:latin typeface="Georgia"/>
                <a:cs typeface="Georgia"/>
              </a:rPr>
              <a:t>trabajo </a:t>
            </a:r>
            <a:r>
              <a:rPr dirty="0" sz="1100" spc="-25">
                <a:latin typeface="Georgia"/>
                <a:cs typeface="Georgia"/>
              </a:rPr>
              <a:t>directamente </a:t>
            </a:r>
            <a:r>
              <a:rPr dirty="0" sz="1100" spc="-40">
                <a:latin typeface="Georgia"/>
                <a:cs typeface="Georgia"/>
              </a:rPr>
              <a:t>con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30">
                <a:latin typeface="Georgia"/>
                <a:cs typeface="Georgia"/>
              </a:rPr>
              <a:t>base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20">
                <a:latin typeface="Georgia"/>
                <a:cs typeface="Georgia"/>
              </a:rPr>
              <a:t>datos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0">
                <a:latin typeface="Georgia"/>
                <a:cs typeface="Georgia"/>
              </a:rPr>
              <a:t>producción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25">
                <a:latin typeface="Georgia"/>
                <a:cs typeface="Georgia"/>
              </a:rPr>
              <a:t>compañía, realizando 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correcciones/modificaciones/investigaciones </a:t>
            </a:r>
            <a:r>
              <a:rPr dirty="0" sz="1100" spc="-35">
                <a:latin typeface="Georgia"/>
                <a:cs typeface="Georgia"/>
              </a:rPr>
              <a:t>sobre los </a:t>
            </a:r>
            <a:r>
              <a:rPr dirty="0" sz="1100" spc="-20">
                <a:latin typeface="Georgia"/>
                <a:cs typeface="Georgia"/>
              </a:rPr>
              <a:t>datos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5">
                <a:latin typeface="Georgia"/>
                <a:cs typeface="Georgia"/>
              </a:rPr>
              <a:t>nuestros </a:t>
            </a:r>
            <a:r>
              <a:rPr dirty="0" sz="1100" spc="-25">
                <a:latin typeface="Georgia"/>
                <a:cs typeface="Georgia"/>
              </a:rPr>
              <a:t>clientes, </a:t>
            </a:r>
            <a:r>
              <a:rPr dirty="0" sz="1100" spc="-30">
                <a:latin typeface="Georgia"/>
                <a:cs typeface="Georgia"/>
              </a:rPr>
              <a:t>nuestra </a:t>
            </a:r>
            <a:r>
              <a:rPr dirty="0" sz="1100" spc="-25">
                <a:latin typeface="Georgia"/>
                <a:cs typeface="Georgia"/>
              </a:rPr>
              <a:t>aplicación 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esta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construida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Ruby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on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Rails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uso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10">
                <a:latin typeface="Georgia"/>
                <a:cs typeface="Georgia"/>
              </a:rPr>
              <a:t>ORM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Rails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realizar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mi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trabajo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día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día.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680"/>
              </a:spcBef>
            </a:pPr>
            <a:r>
              <a:rPr dirty="0" sz="1100" spc="-20">
                <a:latin typeface="Georgia"/>
                <a:cs typeface="Georgia"/>
              </a:rPr>
              <a:t>Mi </a:t>
            </a:r>
            <a:r>
              <a:rPr dirty="0" sz="1100" spc="-15">
                <a:latin typeface="Georgia"/>
                <a:cs typeface="Georgia"/>
              </a:rPr>
              <a:t>objetivo </a:t>
            </a:r>
            <a:r>
              <a:rPr dirty="0" sz="1100" spc="-50">
                <a:latin typeface="Georgia"/>
                <a:cs typeface="Georgia"/>
              </a:rPr>
              <a:t>es </a:t>
            </a:r>
            <a:r>
              <a:rPr dirty="0" sz="1100" spc="-30">
                <a:latin typeface="Georgia"/>
                <a:cs typeface="Georgia"/>
              </a:rPr>
              <a:t>evolucionar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35">
                <a:latin typeface="Georgia"/>
                <a:cs typeface="Georgia"/>
              </a:rPr>
              <a:t>un </a:t>
            </a:r>
            <a:r>
              <a:rPr dirty="0" sz="1100" spc="-5">
                <a:latin typeface="Georgia"/>
                <a:cs typeface="Georgia"/>
              </a:rPr>
              <a:t>Analista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10">
                <a:latin typeface="Georgia"/>
                <a:cs typeface="Georgia"/>
              </a:rPr>
              <a:t>Datos </a:t>
            </a:r>
            <a:r>
              <a:rPr dirty="0" sz="1100" spc="-30">
                <a:latin typeface="Georgia"/>
                <a:cs typeface="Georgia"/>
              </a:rPr>
              <a:t>dentro </a:t>
            </a:r>
            <a:r>
              <a:rPr dirty="0" sz="1100" spc="-40">
                <a:latin typeface="Georgia"/>
                <a:cs typeface="Georgia"/>
              </a:rPr>
              <a:t>de mi </a:t>
            </a:r>
            <a:r>
              <a:rPr dirty="0" sz="1100" spc="-30">
                <a:latin typeface="Georgia"/>
                <a:cs typeface="Georgia"/>
              </a:rPr>
              <a:t>compañía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10">
                <a:latin typeface="Georgia"/>
                <a:cs typeface="Georgia"/>
              </a:rPr>
              <a:t>aportar </a:t>
            </a:r>
            <a:r>
              <a:rPr dirty="0" sz="1100" spc="-25">
                <a:latin typeface="Georgia"/>
                <a:cs typeface="Georgia"/>
              </a:rPr>
              <a:t>valor </a:t>
            </a:r>
            <a:r>
              <a:rPr dirty="0" sz="1100" spc="-35">
                <a:latin typeface="Georgia"/>
                <a:cs typeface="Georgia"/>
              </a:rPr>
              <a:t>usando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tecnologías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aprendida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también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poder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aportar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predicciones.</a:t>
            </a:r>
            <a:r>
              <a:rPr dirty="0" sz="1100" spc="2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Actualmente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no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realiza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Machine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7052" y="914311"/>
            <a:ext cx="5918835" cy="6408420"/>
          </a:xfrm>
          <a:custGeom>
            <a:avLst/>
            <a:gdLst/>
            <a:ahLst/>
            <a:cxnLst/>
            <a:rect l="l" t="t" r="r" b="b"/>
            <a:pathLst>
              <a:path w="5918834" h="6408420">
                <a:moveTo>
                  <a:pt x="5912706" y="0"/>
                </a:moveTo>
                <a:lnTo>
                  <a:pt x="5664" y="0"/>
                </a:lnTo>
                <a:lnTo>
                  <a:pt x="0" y="5664"/>
                </a:lnTo>
                <a:lnTo>
                  <a:pt x="0" y="6395255"/>
                </a:lnTo>
                <a:lnTo>
                  <a:pt x="0" y="6402243"/>
                </a:lnTo>
                <a:lnTo>
                  <a:pt x="5664" y="6407908"/>
                </a:lnTo>
                <a:lnTo>
                  <a:pt x="5912706" y="6407908"/>
                </a:lnTo>
                <a:lnTo>
                  <a:pt x="5918371" y="6402243"/>
                </a:lnTo>
                <a:lnTo>
                  <a:pt x="5918371" y="5664"/>
                </a:lnTo>
                <a:lnTo>
                  <a:pt x="5912706" y="0"/>
                </a:lnTo>
                <a:close/>
              </a:path>
            </a:pathLst>
          </a:custGeom>
          <a:solidFill>
            <a:srgbClr val="F7F7F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901700" y="919605"/>
            <a:ext cx="5895340" cy="757428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62865"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Lucida Sans Unicode"/>
                <a:cs typeface="Lucida Sans Unicode"/>
              </a:rPr>
              <a:t>df_com_charact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data[condition]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50">
                <a:latin typeface="Lucida Sans Unicode"/>
                <a:cs typeface="Lucida Sans Unicode"/>
              </a:rPr>
              <a:t>groupby([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50">
                <a:latin typeface="Lucida Sans Unicode"/>
                <a:cs typeface="Lucida Sans Unicode"/>
              </a:rPr>
              <a:t>,</a:t>
            </a:r>
            <a:r>
              <a:rPr dirty="0" sz="1100" spc="5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3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35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35">
                <a:latin typeface="Lucida Sans Unicode"/>
                <a:cs typeface="Lucida Sans Unicode"/>
              </a:rPr>
              <a:t>])[columns_to_evalue]</a:t>
            </a:r>
            <a:r>
              <a:rPr dirty="0" sz="1100" spc="3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35">
                <a:latin typeface="Lucida Sans Unicode"/>
                <a:cs typeface="Lucida Sans Unicode"/>
              </a:rPr>
              <a:t>sum()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5" i="1">
                <a:solidFill>
                  <a:srgbClr val="3D7A7A"/>
                </a:solidFill>
                <a:latin typeface="Times New Roman"/>
                <a:cs typeface="Times New Roman"/>
              </a:rPr>
              <a:t>Agregamos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una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0" i="1">
                <a:solidFill>
                  <a:srgbClr val="3D7A7A"/>
                </a:solidFill>
                <a:latin typeface="Times New Roman"/>
                <a:cs typeface="Times New Roman"/>
              </a:rPr>
              <a:t>columna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0" i="1">
                <a:solidFill>
                  <a:srgbClr val="3D7A7A"/>
                </a:solidFill>
                <a:latin typeface="Times New Roman"/>
                <a:cs typeface="Times New Roman"/>
              </a:rPr>
              <a:t>que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nos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0" i="1">
                <a:solidFill>
                  <a:srgbClr val="3D7A7A"/>
                </a:solidFill>
                <a:latin typeface="Times New Roman"/>
                <a:cs typeface="Times New Roman"/>
              </a:rPr>
              <a:t>indica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75" i="1">
                <a:solidFill>
                  <a:srgbClr val="3D7A7A"/>
                </a:solidFill>
                <a:latin typeface="Times New Roman"/>
                <a:cs typeface="Times New Roman"/>
              </a:rPr>
              <a:t>el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0" i="1">
                <a:solidFill>
                  <a:srgbClr val="3D7A7A"/>
                </a:solidFill>
                <a:latin typeface="Times New Roman"/>
                <a:cs typeface="Times New Roman"/>
              </a:rPr>
              <a:t>porcentaje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5" i="1">
                <a:solidFill>
                  <a:srgbClr val="3D7A7A"/>
                </a:solidFill>
                <a:latin typeface="Times New Roman"/>
                <a:cs typeface="Times New Roman"/>
              </a:rPr>
              <a:t>pagos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75" i="1">
                <a:solidFill>
                  <a:srgbClr val="3D7A7A"/>
                </a:solidFill>
                <a:latin typeface="Times New Roman"/>
                <a:cs typeface="Times New Roman"/>
              </a:rPr>
              <a:t>vs.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la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4" i="1">
                <a:solidFill>
                  <a:srgbClr val="3D7A7A"/>
                </a:solidFill>
                <a:latin typeface="Times New Roman"/>
                <a:cs typeface="Times New Roman"/>
              </a:rPr>
              <a:t>cantidas</a:t>
            </a:r>
            <a:r>
              <a:rPr dirty="0" sz="1100" spc="114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6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65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4" i="1">
                <a:solidFill>
                  <a:srgbClr val="3D7A7A"/>
                </a:solidFill>
                <a:latin typeface="Times New Roman"/>
                <a:cs typeface="Times New Roman"/>
              </a:rPr>
              <a:t>boletas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5" i="1">
                <a:solidFill>
                  <a:srgbClr val="3D7A7A"/>
                </a:solidFill>
                <a:latin typeface="Times New Roman"/>
                <a:cs typeface="Times New Roman"/>
              </a:rPr>
              <a:t>emitidas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20" i="1">
                <a:solidFill>
                  <a:srgbClr val="3D7A7A"/>
                </a:solidFill>
                <a:latin typeface="Times New Roman"/>
                <a:cs typeface="Times New Roman"/>
              </a:rPr>
              <a:t>(Porcentaje).</a:t>
            </a:r>
            <a:endParaRPr sz="1100">
              <a:latin typeface="Times New Roman"/>
              <a:cs typeface="Times New Roman"/>
            </a:endParaRPr>
          </a:p>
          <a:p>
            <a:pPr marL="62865">
              <a:lnSpc>
                <a:spcPct val="100000"/>
              </a:lnSpc>
              <a:spcBef>
                <a:spcPts val="135"/>
              </a:spcBef>
            </a:pPr>
            <a:r>
              <a:rPr dirty="0" sz="1100" spc="30">
                <a:latin typeface="Lucida Sans Unicode"/>
                <a:cs typeface="Lucida Sans Unicode"/>
              </a:rPr>
              <a:t>df_com_charact[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"pays_vs_bills"</a:t>
            </a:r>
            <a:r>
              <a:rPr dirty="0" sz="1100" spc="30">
                <a:latin typeface="Lucida Sans Unicode"/>
                <a:cs typeface="Lucida Sans Unicode"/>
              </a:rPr>
              <a:t>]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((df_com_charact[</a:t>
            </a:r>
            <a:r>
              <a:rPr dirty="0" sz="1100" spc="35">
                <a:solidFill>
                  <a:srgbClr val="BA2121"/>
                </a:solidFill>
                <a:latin typeface="Lucida Sans Unicode"/>
                <a:cs typeface="Lucida Sans Unicode"/>
              </a:rPr>
              <a:t>'qty_pays'</a:t>
            </a:r>
            <a:r>
              <a:rPr dirty="0" sz="1100" spc="35">
                <a:latin typeface="Lucida Sans Unicode"/>
                <a:cs typeface="Lucida Sans Unicode"/>
              </a:rPr>
              <a:t>]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80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dirty="0" sz="1100" spc="8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3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30">
                <a:latin typeface="Lucida Sans Unicode"/>
                <a:cs typeface="Lucida Sans Unicode"/>
              </a:rPr>
              <a:t>df_com_charact[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'qty_pay_adjust'</a:t>
            </a:r>
            <a:r>
              <a:rPr dirty="0" sz="1100" spc="30">
                <a:latin typeface="Lucida Sans Unicode"/>
                <a:cs typeface="Lucida Sans Unicode"/>
              </a:rPr>
              <a:t>])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5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229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(df_com_charact[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65">
                <a:latin typeface="Lucida Sans Unicode"/>
                <a:cs typeface="Lucida Sans Unicode"/>
              </a:rPr>
              <a:t>])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  <a:spcBef>
                <a:spcPts val="5"/>
              </a:spcBef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5" i="1">
                <a:solidFill>
                  <a:srgbClr val="3D7A7A"/>
                </a:solidFill>
                <a:latin typeface="Times New Roman"/>
                <a:cs typeface="Times New Roman"/>
              </a:rPr>
              <a:t>Agregamos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una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0" i="1">
                <a:solidFill>
                  <a:srgbClr val="3D7A7A"/>
                </a:solidFill>
                <a:latin typeface="Times New Roman"/>
                <a:cs typeface="Times New Roman"/>
              </a:rPr>
              <a:t>columna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5" i="1">
                <a:solidFill>
                  <a:srgbClr val="3D7A7A"/>
                </a:solidFill>
                <a:latin typeface="Times New Roman"/>
                <a:cs typeface="Times New Roman"/>
              </a:rPr>
              <a:t>Morosidad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25" i="1">
                <a:solidFill>
                  <a:srgbClr val="3D7A7A"/>
                </a:solidFill>
                <a:latin typeface="Times New Roman"/>
                <a:cs typeface="Times New Roman"/>
              </a:rPr>
              <a:t>real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80" i="1">
                <a:solidFill>
                  <a:srgbClr val="3D7A7A"/>
                </a:solidFill>
                <a:latin typeface="Times New Roman"/>
                <a:cs typeface="Times New Roman"/>
              </a:rPr>
              <a:t>aparente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5" i="1">
                <a:solidFill>
                  <a:srgbClr val="3D7A7A"/>
                </a:solidFill>
                <a:latin typeface="Times New Roman"/>
                <a:cs typeface="Times New Roman"/>
              </a:rPr>
              <a:t>cada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80" i="1">
                <a:solidFill>
                  <a:srgbClr val="3D7A7A"/>
                </a:solidFill>
                <a:latin typeface="Times New Roman"/>
                <a:cs typeface="Times New Roman"/>
              </a:rPr>
              <a:t>periodo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0" i="1">
                <a:solidFill>
                  <a:srgbClr val="3D7A7A"/>
                </a:solidFill>
                <a:latin typeface="Times New Roman"/>
                <a:cs typeface="Times New Roman"/>
              </a:rPr>
              <a:t>con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5" i="1">
                <a:solidFill>
                  <a:srgbClr val="3D7A7A"/>
                </a:solidFill>
                <a:latin typeface="Times New Roman"/>
                <a:cs typeface="Times New Roman"/>
              </a:rPr>
              <a:t>respecto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20" i="1">
                <a:solidFill>
                  <a:srgbClr val="3D7A7A"/>
                </a:solidFill>
                <a:latin typeface="Times New Roman"/>
                <a:cs typeface="Times New Roman"/>
              </a:rPr>
              <a:t>a</a:t>
            </a:r>
            <a:r>
              <a:rPr dirty="0" sz="1100" spc="12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12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125" i="1">
                <a:solidFill>
                  <a:srgbClr val="3D7A7A"/>
                </a:solidFill>
                <a:latin typeface="Times New Roman"/>
                <a:cs typeface="Times New Roman"/>
              </a:rPr>
              <a:t>la</a:t>
            </a:r>
            <a:r>
              <a:rPr dirty="0" sz="1100" spc="28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5" i="1">
                <a:solidFill>
                  <a:srgbClr val="3D7A7A"/>
                </a:solidFill>
                <a:latin typeface="Times New Roman"/>
                <a:cs typeface="Times New Roman"/>
              </a:rPr>
              <a:t>deuda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65" i="1">
                <a:solidFill>
                  <a:srgbClr val="3D7A7A"/>
                </a:solidFill>
                <a:latin typeface="Times New Roman"/>
                <a:cs typeface="Times New Roman"/>
              </a:rPr>
              <a:t>total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28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las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75" i="1">
                <a:solidFill>
                  <a:srgbClr val="3D7A7A"/>
                </a:solidFill>
                <a:latin typeface="Times New Roman"/>
                <a:cs typeface="Times New Roman"/>
              </a:rPr>
              <a:t>unidades</a:t>
            </a:r>
            <a:endParaRPr sz="1100">
              <a:latin typeface="Times New Roman"/>
              <a:cs typeface="Times New Roman"/>
            </a:endParaRPr>
          </a:p>
          <a:p>
            <a:pPr marL="62865">
              <a:lnSpc>
                <a:spcPct val="100000"/>
              </a:lnSpc>
              <a:spcBef>
                <a:spcPts val="135"/>
              </a:spcBef>
            </a:pPr>
            <a:r>
              <a:rPr dirty="0" sz="1100" spc="5">
                <a:latin typeface="Lucida Sans Unicode"/>
                <a:cs typeface="Lucida Sans Unicode"/>
              </a:rPr>
              <a:t>df_com_charact[</a:t>
            </a:r>
            <a:r>
              <a:rPr dirty="0" sz="1100" spc="5">
                <a:solidFill>
                  <a:srgbClr val="BA2121"/>
                </a:solidFill>
                <a:latin typeface="Lucida Sans Unicode"/>
                <a:cs typeface="Lucida Sans Unicode"/>
              </a:rPr>
              <a:t>"%_real_apparent_delinquency"</a:t>
            </a:r>
            <a:r>
              <a:rPr dirty="0" sz="1100" spc="5">
                <a:latin typeface="Lucida Sans Unicode"/>
                <a:cs typeface="Lucida Sans Unicode"/>
              </a:rPr>
              <a:t>]</a:t>
            </a:r>
            <a:r>
              <a:rPr dirty="0" sz="1100" spc="254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26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(df_com_charact[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'total_pays'</a:t>
            </a:r>
            <a:r>
              <a:rPr dirty="0" sz="1100" spc="40">
                <a:latin typeface="Lucida Sans Unicode"/>
                <a:cs typeface="Lucida Sans Unicode"/>
              </a:rPr>
              <a:t>]</a:t>
            </a:r>
            <a:r>
              <a:rPr dirty="0" sz="1100" spc="254">
                <a:latin typeface="Lucida Sans Unicode"/>
                <a:cs typeface="Lucida Sans Unicode"/>
              </a:rPr>
              <a:t> </a:t>
            </a:r>
            <a:r>
              <a:rPr dirty="0" sz="1100" spc="11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11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0"/>
              </a:spcBef>
            </a:pPr>
            <a:r>
              <a:rPr dirty="0" sz="600" spc="5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50">
                <a:latin typeface="Lucida Sans Unicode"/>
                <a:cs typeface="Lucida Sans Unicode"/>
              </a:rPr>
              <a:t>df_com_charact[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'total_bills'</a:t>
            </a:r>
            <a:r>
              <a:rPr dirty="0" sz="1100" spc="50">
                <a:latin typeface="Lucida Sans Unicode"/>
                <a:cs typeface="Lucida Sans Unicode"/>
              </a:rPr>
              <a:t>])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*100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5" i="1">
                <a:solidFill>
                  <a:srgbClr val="3D7A7A"/>
                </a:solidFill>
                <a:latin typeface="Times New Roman"/>
                <a:cs typeface="Times New Roman"/>
              </a:rPr>
              <a:t>Agregamos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una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0" i="1">
                <a:solidFill>
                  <a:srgbClr val="3D7A7A"/>
                </a:solidFill>
                <a:latin typeface="Times New Roman"/>
                <a:cs typeface="Times New Roman"/>
              </a:rPr>
              <a:t>columna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0" i="1">
                <a:solidFill>
                  <a:srgbClr val="3D7A7A"/>
                </a:solidFill>
                <a:latin typeface="Times New Roman"/>
                <a:cs typeface="Times New Roman"/>
              </a:rPr>
              <a:t>cantidad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0" i="1">
                <a:solidFill>
                  <a:srgbClr val="3D7A7A"/>
                </a:solidFill>
                <a:latin typeface="Times New Roman"/>
                <a:cs typeface="Times New Roman"/>
              </a:rPr>
              <a:t>egresos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por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75" i="1">
                <a:solidFill>
                  <a:srgbClr val="3D7A7A"/>
                </a:solidFill>
                <a:latin typeface="Times New Roman"/>
                <a:cs typeface="Times New Roman"/>
              </a:rPr>
              <a:t>unidades</a:t>
            </a:r>
            <a:endParaRPr sz="1100">
              <a:latin typeface="Times New Roman"/>
              <a:cs typeface="Times New Roman"/>
            </a:endParaRPr>
          </a:p>
          <a:p>
            <a:pPr marL="62865">
              <a:lnSpc>
                <a:spcPct val="100000"/>
              </a:lnSpc>
              <a:spcBef>
                <a:spcPts val="35"/>
              </a:spcBef>
            </a:pPr>
            <a:r>
              <a:rPr dirty="0" sz="1100" spc="30">
                <a:latin typeface="Lucida Sans Unicode"/>
                <a:cs typeface="Lucida Sans Unicode"/>
              </a:rPr>
              <a:t>df_com_charact[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"bills_vs_qty_sbs"</a:t>
            </a:r>
            <a:r>
              <a:rPr dirty="0" sz="1100" spc="30">
                <a:latin typeface="Lucida Sans Unicode"/>
                <a:cs typeface="Lucida Sans Unicode"/>
              </a:rPr>
              <a:t>]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(df_com_charact[</a:t>
            </a:r>
            <a:r>
              <a:rPr dirty="0" sz="1100" spc="35">
                <a:solidFill>
                  <a:srgbClr val="BA2121"/>
                </a:solidFill>
                <a:latin typeface="Lucida Sans Unicode"/>
                <a:cs typeface="Lucida Sans Unicode"/>
              </a:rPr>
              <a:t>'qty_sb'</a:t>
            </a:r>
            <a:r>
              <a:rPr dirty="0" sz="1100" spc="35">
                <a:latin typeface="Lucida Sans Unicode"/>
                <a:cs typeface="Lucida Sans Unicode"/>
              </a:rPr>
              <a:t>]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1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11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6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60">
                <a:latin typeface="Lucida Sans Unicode"/>
                <a:cs typeface="Lucida Sans Unicode"/>
              </a:rPr>
              <a:t>df_com_charact[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6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5" i="1">
                <a:solidFill>
                  <a:srgbClr val="3D7A7A"/>
                </a:solidFill>
                <a:latin typeface="Times New Roman"/>
                <a:cs typeface="Times New Roman"/>
              </a:rPr>
              <a:t>Agregamos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una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0" i="1">
                <a:solidFill>
                  <a:srgbClr val="3D7A7A"/>
                </a:solidFill>
                <a:latin typeface="Times New Roman"/>
                <a:cs typeface="Times New Roman"/>
              </a:rPr>
              <a:t>columna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5" i="1">
                <a:solidFill>
                  <a:srgbClr val="3D7A7A"/>
                </a:solidFill>
                <a:latin typeface="Times New Roman"/>
                <a:cs typeface="Times New Roman"/>
              </a:rPr>
              <a:t>costo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unidad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por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80" i="1">
                <a:solidFill>
                  <a:srgbClr val="3D7A7A"/>
                </a:solidFill>
                <a:latin typeface="Times New Roman"/>
                <a:cs typeface="Times New Roman"/>
              </a:rPr>
              <a:t>periodo</a:t>
            </a:r>
            <a:endParaRPr sz="1100">
              <a:latin typeface="Times New Roman"/>
              <a:cs typeface="Times New Roman"/>
            </a:endParaRPr>
          </a:p>
          <a:p>
            <a:pPr marL="62865">
              <a:lnSpc>
                <a:spcPct val="100000"/>
              </a:lnSpc>
              <a:spcBef>
                <a:spcPts val="35"/>
              </a:spcBef>
            </a:pPr>
            <a:r>
              <a:rPr dirty="0" sz="1100" spc="5">
                <a:latin typeface="Lucida Sans Unicode"/>
                <a:cs typeface="Lucida Sans Unicode"/>
              </a:rPr>
              <a:t>df_com_charact[</a:t>
            </a:r>
            <a:r>
              <a:rPr dirty="0" sz="1100" spc="5">
                <a:solidFill>
                  <a:srgbClr val="BA2121"/>
                </a:solidFill>
                <a:latin typeface="Lucida Sans Unicode"/>
                <a:cs typeface="Lucida Sans Unicode"/>
              </a:rPr>
              <a:t>"cost_per_prop"</a:t>
            </a:r>
            <a:r>
              <a:rPr dirty="0" sz="1100" spc="5">
                <a:latin typeface="Lucida Sans Unicode"/>
                <a:cs typeface="Lucida Sans Unicode"/>
              </a:rPr>
              <a:t>]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(df_com_charact[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'sb_total'</a:t>
            </a:r>
            <a:r>
              <a:rPr dirty="0" sz="1100" spc="45">
                <a:latin typeface="Lucida Sans Unicode"/>
                <a:cs typeface="Lucida Sans Unicode"/>
              </a:rPr>
              <a:t>]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11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11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6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60">
                <a:latin typeface="Lucida Sans Unicode"/>
                <a:cs typeface="Lucida Sans Unicode"/>
              </a:rPr>
              <a:t>df_com_charact[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6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5" i="1">
                <a:solidFill>
                  <a:srgbClr val="3D7A7A"/>
                </a:solidFill>
                <a:latin typeface="Times New Roman"/>
                <a:cs typeface="Times New Roman"/>
              </a:rPr>
              <a:t>Agregamos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una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0" i="1">
                <a:solidFill>
                  <a:srgbClr val="3D7A7A"/>
                </a:solidFill>
                <a:latin typeface="Times New Roman"/>
                <a:cs typeface="Times New Roman"/>
              </a:rPr>
              <a:t>columna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75" i="1">
                <a:solidFill>
                  <a:srgbClr val="3D7A7A"/>
                </a:solidFill>
                <a:latin typeface="Times New Roman"/>
                <a:cs typeface="Times New Roman"/>
              </a:rPr>
              <a:t>procentade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5" i="1">
                <a:solidFill>
                  <a:srgbClr val="3D7A7A"/>
                </a:solidFill>
                <a:latin typeface="Times New Roman"/>
                <a:cs typeface="Times New Roman"/>
              </a:rPr>
              <a:t>ingresos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0" i="1">
                <a:solidFill>
                  <a:srgbClr val="3D7A7A"/>
                </a:solidFill>
                <a:latin typeface="Times New Roman"/>
                <a:cs typeface="Times New Roman"/>
              </a:rPr>
              <a:t>extraordinarios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los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30" i="1">
                <a:solidFill>
                  <a:srgbClr val="3D7A7A"/>
                </a:solidFill>
                <a:latin typeface="Times New Roman"/>
                <a:cs typeface="Times New Roman"/>
              </a:rPr>
              <a:t>costos</a:t>
            </a:r>
            <a:r>
              <a:rPr dirty="0" sz="1100" spc="13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7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70" i="1">
                <a:solidFill>
                  <a:srgbClr val="3D7A7A"/>
                </a:solidFill>
                <a:latin typeface="Times New Roman"/>
                <a:cs typeface="Times New Roman"/>
              </a:rPr>
              <a:t>por</a:t>
            </a:r>
            <a:r>
              <a:rPr dirty="0" sz="1100" spc="24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80" i="1">
                <a:solidFill>
                  <a:srgbClr val="3D7A7A"/>
                </a:solidFill>
                <a:latin typeface="Times New Roman"/>
                <a:cs typeface="Times New Roman"/>
              </a:rPr>
              <a:t>periodo</a:t>
            </a:r>
            <a:endParaRPr sz="1100">
              <a:latin typeface="Times New Roman"/>
              <a:cs typeface="Times New Roman"/>
            </a:endParaRPr>
          </a:p>
          <a:p>
            <a:pPr marL="62865">
              <a:lnSpc>
                <a:spcPct val="100000"/>
              </a:lnSpc>
              <a:spcBef>
                <a:spcPts val="135"/>
              </a:spcBef>
            </a:pPr>
            <a:r>
              <a:rPr dirty="0" sz="1100" spc="20">
                <a:latin typeface="Lucida Sans Unicode"/>
                <a:cs typeface="Lucida Sans Unicode"/>
              </a:rPr>
              <a:t>df_com_charact[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"total_inc_per_prop"</a:t>
            </a:r>
            <a:r>
              <a:rPr dirty="0" sz="1100" spc="20">
                <a:latin typeface="Lucida Sans Unicode"/>
                <a:cs typeface="Lucida Sans Unicode"/>
              </a:rPr>
              <a:t>]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(df_com_charact[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'total_incs'</a:t>
            </a:r>
            <a:r>
              <a:rPr dirty="0" sz="1100" spc="50">
                <a:latin typeface="Lucida Sans Unicode"/>
                <a:cs typeface="Lucida Sans Unicode"/>
              </a:rPr>
              <a:t>]</a:t>
            </a:r>
            <a:r>
              <a:rPr dirty="0" sz="1100" spc="265">
                <a:latin typeface="Lucida Sans Unicode"/>
                <a:cs typeface="Lucida Sans Unicode"/>
              </a:rPr>
              <a:t> </a:t>
            </a:r>
            <a:r>
              <a:rPr dirty="0" sz="1100" spc="11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11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3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30">
                <a:latin typeface="Lucida Sans Unicode"/>
                <a:cs typeface="Lucida Sans Unicode"/>
              </a:rPr>
              <a:t>df_com_charact[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'sb_total'</a:t>
            </a:r>
            <a:r>
              <a:rPr dirty="0" sz="1100" spc="30">
                <a:latin typeface="Lucida Sans Unicode"/>
                <a:cs typeface="Lucida Sans Unicode"/>
              </a:rPr>
              <a:t>])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*100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5" i="1">
                <a:solidFill>
                  <a:srgbClr val="3D7A7A"/>
                </a:solidFill>
                <a:latin typeface="Times New Roman"/>
                <a:cs typeface="Times New Roman"/>
              </a:rPr>
              <a:t>Agregamos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una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0" i="1">
                <a:solidFill>
                  <a:srgbClr val="3D7A7A"/>
                </a:solidFill>
                <a:latin typeface="Times New Roman"/>
                <a:cs typeface="Times New Roman"/>
              </a:rPr>
              <a:t>columna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0" i="1">
                <a:solidFill>
                  <a:srgbClr val="3D7A7A"/>
                </a:solidFill>
                <a:latin typeface="Times New Roman"/>
                <a:cs typeface="Times New Roman"/>
              </a:rPr>
              <a:t>cantidad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70" i="1">
                <a:solidFill>
                  <a:srgbClr val="3D7A7A"/>
                </a:solidFill>
                <a:latin typeface="Times New Roman"/>
                <a:cs typeface="Times New Roman"/>
              </a:rPr>
              <a:t>cargos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por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unidad</a:t>
            </a:r>
            <a:endParaRPr sz="1100">
              <a:latin typeface="Times New Roman"/>
              <a:cs typeface="Times New Roman"/>
            </a:endParaRPr>
          </a:p>
          <a:p>
            <a:pPr marL="62865">
              <a:lnSpc>
                <a:spcPct val="100000"/>
              </a:lnSpc>
              <a:spcBef>
                <a:spcPts val="35"/>
              </a:spcBef>
            </a:pPr>
            <a:r>
              <a:rPr dirty="0" sz="1100" spc="5">
                <a:latin typeface="Lucida Sans Unicode"/>
                <a:cs typeface="Lucida Sans Unicode"/>
              </a:rPr>
              <a:t>df_com_charact[</a:t>
            </a:r>
            <a:r>
              <a:rPr dirty="0" sz="1100" spc="5">
                <a:solidFill>
                  <a:srgbClr val="BA2121"/>
                </a:solidFill>
                <a:latin typeface="Lucida Sans Unicode"/>
                <a:cs typeface="Lucida Sans Unicode"/>
              </a:rPr>
              <a:t>"qty_pf_per_prop"</a:t>
            </a:r>
            <a:r>
              <a:rPr dirty="0" sz="1100" spc="5">
                <a:latin typeface="Lucida Sans Unicode"/>
                <a:cs typeface="Lucida Sans Unicode"/>
              </a:rPr>
              <a:t>]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4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(df_com_charact[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'qty_pfs'</a:t>
            </a:r>
            <a:r>
              <a:rPr dirty="0" sz="1100" spc="40">
                <a:latin typeface="Lucida Sans Unicode"/>
                <a:cs typeface="Lucida Sans Unicode"/>
              </a:rPr>
              <a:t>]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11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11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6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60">
                <a:latin typeface="Lucida Sans Unicode"/>
                <a:cs typeface="Lucida Sans Unicode"/>
              </a:rPr>
              <a:t>df_com_charact[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6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5" i="1">
                <a:solidFill>
                  <a:srgbClr val="3D7A7A"/>
                </a:solidFill>
                <a:latin typeface="Times New Roman"/>
                <a:cs typeface="Times New Roman"/>
              </a:rPr>
              <a:t>Agregamos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una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0" i="1">
                <a:solidFill>
                  <a:srgbClr val="3D7A7A"/>
                </a:solidFill>
                <a:latin typeface="Times New Roman"/>
                <a:cs typeface="Times New Roman"/>
              </a:rPr>
              <a:t>columna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65" i="1">
                <a:solidFill>
                  <a:srgbClr val="3D7A7A"/>
                </a:solidFill>
                <a:latin typeface="Times New Roman"/>
                <a:cs typeface="Times New Roman"/>
              </a:rPr>
              <a:t>total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70" i="1">
                <a:solidFill>
                  <a:srgbClr val="3D7A7A"/>
                </a:solidFill>
                <a:latin typeface="Times New Roman"/>
                <a:cs typeface="Times New Roman"/>
              </a:rPr>
              <a:t>cargos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por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unidad</a:t>
            </a:r>
            <a:endParaRPr sz="1100">
              <a:latin typeface="Times New Roman"/>
              <a:cs typeface="Times New Roman"/>
            </a:endParaRPr>
          </a:p>
          <a:p>
            <a:pPr marL="62865">
              <a:lnSpc>
                <a:spcPct val="100000"/>
              </a:lnSpc>
              <a:spcBef>
                <a:spcPts val="35"/>
              </a:spcBef>
            </a:pPr>
            <a:r>
              <a:rPr dirty="0" sz="1100" spc="20">
                <a:latin typeface="Lucida Sans Unicode"/>
                <a:cs typeface="Lucida Sans Unicode"/>
              </a:rPr>
              <a:t>df_com_charact[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"totla_pf_per_prop"</a:t>
            </a:r>
            <a:r>
              <a:rPr dirty="0" sz="1100" spc="20">
                <a:latin typeface="Lucida Sans Unicode"/>
                <a:cs typeface="Lucida Sans Unicode"/>
              </a:rPr>
              <a:t>]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(df_com_charact[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'total_pfs'</a:t>
            </a:r>
            <a:r>
              <a:rPr dirty="0" sz="1100" spc="50">
                <a:latin typeface="Lucida Sans Unicode"/>
                <a:cs typeface="Lucida Sans Unicode"/>
              </a:rPr>
              <a:t>]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1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11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66370">
              <a:lnSpc>
                <a:spcPct val="100000"/>
              </a:lnSpc>
              <a:spcBef>
                <a:spcPts val="35"/>
              </a:spcBef>
            </a:pPr>
            <a:r>
              <a:rPr dirty="0" sz="600" spc="6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60">
                <a:latin typeface="Lucida Sans Unicode"/>
                <a:cs typeface="Lucida Sans Unicode"/>
              </a:rPr>
              <a:t>df_com_charact[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6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62865" marR="2550795">
              <a:lnSpc>
                <a:spcPct val="102600"/>
              </a:lnSpc>
            </a:pPr>
            <a:r>
              <a:rPr dirty="0" sz="1100" spc="-25">
                <a:latin typeface="Lucida Sans Unicode"/>
                <a:cs typeface="Lucida Sans Unicode"/>
              </a:rPr>
              <a:t>df_com_charact</a:t>
            </a:r>
            <a:r>
              <a:rPr dirty="0" sz="1100" spc="-2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df_com_charac</a:t>
            </a:r>
            <a:r>
              <a:rPr dirty="0" sz="1100" spc="-25">
                <a:latin typeface="Lucida Sans Unicode"/>
                <a:cs typeface="Lucida Sans Unicode"/>
              </a:rPr>
              <a:t>t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0">
                <a:latin typeface="Lucida Sans Unicode"/>
                <a:cs typeface="Lucida Sans Unicode"/>
              </a:rPr>
              <a:t>reset_index()  </a:t>
            </a:r>
            <a:r>
              <a:rPr dirty="0" sz="1100" spc="-25">
                <a:latin typeface="Lucida Sans Unicode"/>
                <a:cs typeface="Lucida Sans Unicode"/>
              </a:rPr>
              <a:t>df_com_charact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12700" marR="200660">
              <a:lnSpc>
                <a:spcPct val="102600"/>
              </a:lnSpc>
            </a:pPr>
            <a:r>
              <a:rPr dirty="0" sz="1100" spc="-45">
                <a:latin typeface="Lucida Sans Unicode"/>
                <a:cs typeface="Lucida Sans Unicode"/>
              </a:rPr>
              <a:t>/tmp/ipykernel_36610/3802081940.py:5: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-5">
                <a:latin typeface="Lucida Sans Unicode"/>
                <a:cs typeface="Lucida Sans Unicode"/>
              </a:rPr>
              <a:t> </a:t>
            </a:r>
            <a:r>
              <a:rPr dirty="0" sz="1100" spc="-95">
                <a:latin typeface="Lucida Sans Unicode"/>
                <a:cs typeface="Lucida Sans Unicode"/>
              </a:rPr>
              <a:t>The</a:t>
            </a:r>
            <a:r>
              <a:rPr dirty="0" sz="1100" spc="-90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default </a:t>
            </a:r>
            <a:r>
              <a:rPr dirty="0" sz="1100" spc="10">
                <a:latin typeface="Lucida Sans Unicode"/>
                <a:cs typeface="Lucida Sans Unicode"/>
              </a:rPr>
              <a:t>value</a:t>
            </a:r>
            <a:r>
              <a:rPr dirty="0" sz="1100" spc="1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of </a:t>
            </a:r>
            <a:r>
              <a:rPr dirty="0" sz="1100" spc="35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numeric_only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75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DataFrameGroupBy.sum</a:t>
            </a:r>
            <a:r>
              <a:rPr dirty="0" sz="1100" spc="-70">
                <a:latin typeface="Lucida Sans Unicode"/>
                <a:cs typeface="Lucida Sans Unicode"/>
              </a:rPr>
              <a:t> </a:t>
            </a:r>
            <a:r>
              <a:rPr dirty="0" sz="1100" spc="130">
                <a:latin typeface="Lucida Sans Unicode"/>
                <a:cs typeface="Lucida Sans Unicode"/>
              </a:rPr>
              <a:t>is </a:t>
            </a:r>
            <a:r>
              <a:rPr dirty="0" sz="1100">
                <a:latin typeface="Lucida Sans Unicode"/>
                <a:cs typeface="Lucida Sans Unicode"/>
              </a:rPr>
              <a:t>deprecated.</a:t>
            </a:r>
            <a:r>
              <a:rPr dirty="0" sz="1100" spc="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75"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a</a:t>
            </a:r>
            <a:r>
              <a:rPr dirty="0" sz="1100" spc="-30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future</a:t>
            </a:r>
            <a:r>
              <a:rPr dirty="0" sz="1100" spc="35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version, </a:t>
            </a:r>
            <a:r>
              <a:rPr dirty="0" sz="1100" spc="50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numeric_only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default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False.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60">
                <a:latin typeface="Lucida Sans Unicode"/>
                <a:cs typeface="Lucida Sans Unicode"/>
              </a:rPr>
              <a:t>Either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specify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numeric_only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or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select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only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columns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-50">
                <a:latin typeface="Lucida Sans Unicode"/>
                <a:cs typeface="Lucida Sans Unicode"/>
              </a:rPr>
              <a:t>which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should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80">
                <a:latin typeface="Lucida Sans Unicode"/>
                <a:cs typeface="Lucida Sans Unicode"/>
              </a:rPr>
              <a:t>be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valid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60">
                <a:latin typeface="Lucida Sans Unicode"/>
                <a:cs typeface="Lucida Sans Unicode"/>
              </a:rPr>
              <a:t>for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the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function.</a:t>
            </a:r>
            <a:endParaRPr sz="1100">
              <a:latin typeface="Lucida Sans Unicode"/>
              <a:cs typeface="Lucida Sans Unicode"/>
            </a:endParaRPr>
          </a:p>
          <a:p>
            <a:pPr marL="12700" marR="2019300" indent="145415">
              <a:lnSpc>
                <a:spcPct val="102600"/>
              </a:lnSpc>
            </a:pPr>
            <a:r>
              <a:rPr dirty="0" sz="1100" spc="-25">
                <a:latin typeface="Lucida Sans Unicode"/>
                <a:cs typeface="Lucida Sans Unicode"/>
              </a:rPr>
              <a:t>df_com_charact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latin typeface="Lucida Sans Unicode"/>
                <a:cs typeface="Lucida Sans Unicode"/>
              </a:rPr>
              <a:t>=</a:t>
            </a:r>
            <a:r>
              <a:rPr dirty="0" sz="1100" spc="-285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data[condition].groupby(['period',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'region'])[columns_to_evalue].sum()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4" name="object 4"/>
          <p:cNvSpPr txBox="1"/>
          <p:nvPr/>
        </p:nvSpPr>
        <p:spPr>
          <a:xfrm>
            <a:off x="500062" y="8592869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[11]: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45984" y="8592869"/>
            <a:ext cx="5262880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 indent="654050">
              <a:lnSpc>
                <a:spcPct val="102600"/>
              </a:lnSpc>
              <a:spcBef>
                <a:spcPts val="55"/>
              </a:spcBef>
              <a:tabLst>
                <a:tab pos="375920" algn="l"/>
                <a:tab pos="1758314" algn="l"/>
                <a:tab pos="2121535" algn="l"/>
                <a:tab pos="2703195" algn="l"/>
                <a:tab pos="2921635" algn="l"/>
                <a:tab pos="3503929" algn="l"/>
                <a:tab pos="3648710" algn="l"/>
                <a:tab pos="4449445" algn="l"/>
                <a:tab pos="4740275" algn="l"/>
                <a:tab pos="5176520" algn="l"/>
              </a:tabLst>
            </a:pPr>
            <a:r>
              <a:rPr dirty="0" sz="1100" spc="-5">
                <a:latin typeface="Lucida Sans Unicode"/>
                <a:cs typeface="Lucida Sans Unicode"/>
              </a:rPr>
              <a:t>period</a:t>
            </a:r>
            <a:r>
              <a:rPr dirty="0" sz="1100" spc="-5">
                <a:latin typeface="Lucida Sans Unicode"/>
                <a:cs typeface="Lucida Sans Unicode"/>
              </a:rPr>
              <a:t>		</a:t>
            </a:r>
            <a:r>
              <a:rPr dirty="0" sz="1100">
                <a:latin typeface="Lucida Sans Unicode"/>
                <a:cs typeface="Lucida Sans Unicode"/>
              </a:rPr>
              <a:t>region</a:t>
            </a:r>
            <a:r>
              <a:rPr dirty="0" sz="1100">
                <a:latin typeface="Lucida Sans Unicode"/>
                <a:cs typeface="Lucida Sans Unicode"/>
              </a:rPr>
              <a:t>	</a:t>
            </a:r>
            <a:r>
              <a:rPr dirty="0" sz="1100" spc="20">
                <a:latin typeface="Lucida Sans Unicode"/>
                <a:cs typeface="Lucida Sans Unicode"/>
              </a:rPr>
              <a:t>qt</a:t>
            </a:r>
            <a:r>
              <a:rPr dirty="0" sz="1100" spc="95">
                <a:latin typeface="Lucida Sans Unicode"/>
                <a:cs typeface="Lucida Sans Unicode"/>
              </a:rPr>
              <a:t>y_bills</a:t>
            </a:r>
            <a:r>
              <a:rPr dirty="0" sz="1100" spc="95">
                <a:latin typeface="Lucida Sans Unicode"/>
                <a:cs typeface="Lucida Sans Unicode"/>
              </a:rPr>
              <a:t>	</a:t>
            </a:r>
            <a:r>
              <a:rPr dirty="0" sz="1100" spc="100">
                <a:latin typeface="Lucida Sans Unicode"/>
                <a:cs typeface="Lucida Sans Unicode"/>
              </a:rPr>
              <a:t>total_bills</a:t>
            </a:r>
            <a:r>
              <a:rPr dirty="0" sz="1100" spc="100">
                <a:latin typeface="Lucida Sans Unicode"/>
                <a:cs typeface="Lucida Sans Unicode"/>
              </a:rPr>
              <a:t>	</a:t>
            </a:r>
            <a:r>
              <a:rPr dirty="0" sz="1100" spc="-15">
                <a:latin typeface="Lucida Sans Unicode"/>
                <a:cs typeface="Lucida Sans Unicode"/>
              </a:rPr>
              <a:t>qty_pays</a:t>
            </a:r>
            <a:r>
              <a:rPr dirty="0" sz="1100" spc="-15">
                <a:latin typeface="Lucida Sans Unicode"/>
                <a:cs typeface="Lucida Sans Unicode"/>
              </a:rPr>
              <a:t>	</a:t>
            </a:r>
            <a:r>
              <a:rPr dirty="0" sz="1100" spc="-5">
                <a:latin typeface="Lucida Sans Unicode"/>
                <a:cs typeface="Lucida Sans Unicode"/>
              </a:rPr>
              <a:t>\  </a:t>
            </a:r>
            <a:r>
              <a:rPr dirty="0" sz="1100" spc="-125">
                <a:latin typeface="Lucida Sans Unicode"/>
                <a:cs typeface="Lucida Sans Unicode"/>
              </a:rPr>
              <a:t>0	</a:t>
            </a:r>
            <a:r>
              <a:rPr dirty="0" sz="1100" spc="-114">
                <a:latin typeface="Lucida Sans Unicode"/>
                <a:cs typeface="Lucida Sans Unicode"/>
              </a:rPr>
              <a:t>2022-01-01	</a:t>
            </a:r>
            <a:r>
              <a:rPr dirty="0" sz="1100" spc="-15">
                <a:latin typeface="Lucida Sans Unicode"/>
                <a:cs typeface="Lucida Sans Unicode"/>
              </a:rPr>
              <a:t>Antofagasta		</a:t>
            </a:r>
            <a:r>
              <a:rPr dirty="0" sz="1100" spc="-65">
                <a:latin typeface="Lucida Sans Unicode"/>
                <a:cs typeface="Lucida Sans Unicode"/>
              </a:rPr>
              <a:t>6131.0		</a:t>
            </a:r>
            <a:r>
              <a:rPr dirty="0" sz="1100" spc="-125">
                <a:latin typeface="Lucida Sans Unicode"/>
                <a:cs typeface="Lucida Sans Unicode"/>
              </a:rPr>
              <a:t>692254035		4916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26934" y="930088"/>
          <a:ext cx="5601335" cy="39706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2580"/>
                <a:gridCol w="872489"/>
                <a:gridCol w="1127125"/>
                <a:gridCol w="554990"/>
                <a:gridCol w="618489"/>
                <a:gridCol w="327660"/>
                <a:gridCol w="727710"/>
                <a:gridCol w="873125"/>
                <a:gridCol w="177800"/>
              </a:tblGrid>
              <a:tr h="178313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727075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Araucania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196.0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18161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159401819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ctr" marR="16954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89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7075" marR="3175">
                        <a:lnSpc>
                          <a:spcPts val="125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Araucanía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 spc="-65">
                          <a:latin typeface="Lucida Sans Unicode"/>
                          <a:cs typeface="Lucida Sans Unicode"/>
                        </a:rPr>
                        <a:t>6036.0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8161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834018585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5227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30">
                          <a:latin typeface="Lucida Sans Unicode"/>
                          <a:cs typeface="Lucida Sans Unicode"/>
                        </a:rPr>
                        <a:t>Arica</a:t>
                      </a:r>
                      <a:r>
                        <a:rPr dirty="0" sz="1100" spc="204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y</a:t>
                      </a:r>
                      <a:r>
                        <a:rPr dirty="0" sz="1100" spc="21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Parinacota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 spc="-65">
                          <a:latin typeface="Lucida Sans Unicode"/>
                          <a:cs typeface="Lucida Sans Unicode"/>
                        </a:rPr>
                        <a:t>2226.0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8161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236389248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516223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1750" marR="64769">
                        <a:lnSpc>
                          <a:spcPct val="102600"/>
                        </a:lnSpc>
                      </a:pPr>
                      <a:r>
                        <a:rPr dirty="0" sz="1100" spc="220">
                          <a:latin typeface="Lucida Sans Unicode"/>
                          <a:cs typeface="Lucida Sans Unicode"/>
                        </a:rPr>
                        <a:t>..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439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72390" marR="64769" indent="508634">
                        <a:lnSpc>
                          <a:spcPct val="10260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872490" marR="3175">
                        <a:lnSpc>
                          <a:spcPts val="1280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Atacama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145415" marR="292735" indent="872490">
                        <a:lnSpc>
                          <a:spcPct val="10260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Valparaiso</a:t>
                      </a:r>
                      <a:r>
                        <a:rPr dirty="0" sz="1100" spc="14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80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604.0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145415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533.0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5463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56458505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181610">
                        <a:lnSpc>
                          <a:spcPct val="100000"/>
                        </a:lnSpc>
                        <a:spcBef>
                          <a:spcPts val="35"/>
                        </a:spcBef>
                        <a:tabLst>
                          <a:tab pos="763270" algn="l"/>
                        </a:tabLst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	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18161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768848545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2908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 marR="3175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Valparaíso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1387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2.0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2235152810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3521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7075" marR="3175">
                        <a:lnSpc>
                          <a:spcPts val="1255"/>
                        </a:lnSpc>
                      </a:pPr>
                      <a:r>
                        <a:rPr dirty="0" sz="1100" spc="20">
                          <a:latin typeface="Lucida Sans Unicode"/>
                          <a:cs typeface="Lucida Sans Unicode"/>
                        </a:rPr>
                        <a:t>Valparíso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192.0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5463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57926233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ctr" marR="9652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 marR="317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desconocido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 spc="-65">
                          <a:latin typeface="Lucida Sans Unicode"/>
                          <a:cs typeface="Lucida Sans Unicode"/>
                        </a:rPr>
                        <a:t>2991.0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1519977257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17905" marR="3175">
                        <a:lnSpc>
                          <a:spcPts val="1280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Ñuble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80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122.0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5463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16036794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2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 spc="30">
                          <a:latin typeface="Lucida Sans Unicode"/>
                          <a:cs typeface="Lucida Sans Unicode"/>
                        </a:rPr>
                        <a:t>total_pays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28575">
                        <a:lnSpc>
                          <a:spcPts val="1295"/>
                        </a:lnSpc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>
                        <a:lnSpc>
                          <a:spcPts val="129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qty_sb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290830">
                        <a:lnSpc>
                          <a:spcPts val="1295"/>
                        </a:lnSpc>
                      </a:pPr>
                      <a:r>
                        <a:rPr dirty="0" sz="1100" spc="40">
                          <a:latin typeface="Lucida Sans Unicode"/>
                          <a:cs typeface="Lucida Sans Unicode"/>
                        </a:rPr>
                        <a:t>sb_total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qty_incs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 spc="60">
                          <a:latin typeface="Lucida Sans Unicode"/>
                          <a:cs typeface="Lucida Sans Unicode"/>
                        </a:rPr>
                        <a:t>total_incs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345905842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235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1111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398603128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5540091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7940573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7412482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419675427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696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498388012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342744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119746617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335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112194741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67910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10642434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17940906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220">
                          <a:latin typeface="Lucida Sans Unicode"/>
                          <a:cs typeface="Lucida Sans Unicode"/>
                        </a:rPr>
                        <a:t>..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70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  <a:tabLst>
                          <a:tab pos="800100" algn="l"/>
                        </a:tabLst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	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439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16635809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60522952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243346693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368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3921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4478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1035162908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13742550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84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28767428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63011330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587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246783389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10518742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5110238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926934" y="5059887"/>
          <a:ext cx="5610860" cy="39706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2580"/>
                <a:gridCol w="654684"/>
                <a:gridCol w="736600"/>
                <a:gridCol w="1100455"/>
                <a:gridCol w="1381759"/>
                <a:gridCol w="800100"/>
                <a:gridCol w="436245"/>
                <a:gridCol w="177164"/>
              </a:tblGrid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qty_pfs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5">
                          <a:latin typeface="Lucida Sans Unicode"/>
                          <a:cs typeface="Lucida Sans Unicode"/>
                        </a:rPr>
                        <a:t>total_pfs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40">
                          <a:latin typeface="Lucida Sans Unicode"/>
                          <a:cs typeface="Lucida Sans Unicode"/>
                        </a:rPr>
                        <a:t>pays_vs_bills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%_real_apparent_delinquency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2402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29357934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0.763497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49.968050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0.403061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4.981482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45377815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0.750663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50.319673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5249044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0.849506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50.656541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516229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1750" marR="64769">
                        <a:lnSpc>
                          <a:spcPct val="102699"/>
                        </a:lnSpc>
                      </a:pPr>
                      <a:r>
                        <a:rPr dirty="0" sz="1100" spc="220">
                          <a:latin typeface="Lucida Sans Unicode"/>
                          <a:cs typeface="Lucida Sans Unicode"/>
                        </a:rPr>
                        <a:t>..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439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3624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632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436245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90195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905000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217804" marR="3175" indent="145415">
                        <a:lnSpc>
                          <a:spcPct val="102699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1169700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08634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0.370861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508634" indent="72390">
                        <a:lnSpc>
                          <a:spcPct val="102699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0.236398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454150">
                        <a:lnSpc>
                          <a:spcPts val="1280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18.850010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145415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1527175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2.163730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4818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54274275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0.227292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10.887251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148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468000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1454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29460174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0.202273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4.145544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0.680328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65.591302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2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 marR="3175">
                        <a:lnSpc>
                          <a:spcPts val="1295"/>
                        </a:lnSpc>
                      </a:pPr>
                      <a:r>
                        <a:rPr dirty="0" sz="1100" spc="40">
                          <a:latin typeface="Lucida Sans Unicode"/>
                          <a:cs typeface="Lucida Sans Unicode"/>
                        </a:rPr>
                        <a:t>bills_vs_qty_sbs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ts val="129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cost_per_prop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total_inc_per_prop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qty_pf_per_prop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 marR="31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0.181210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65014.374164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1.389876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0.391779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 marR="31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0.071429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37818.785714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 marR="31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0.267727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82569.253148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0.068771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0.281146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 marR="31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0.150494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50401.950135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0.060529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0.276730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516216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1750" marR="64769">
                        <a:lnSpc>
                          <a:spcPct val="102600"/>
                        </a:lnSpc>
                      </a:pPr>
                      <a:r>
                        <a:rPr dirty="0" sz="1100" spc="220">
                          <a:latin typeface="Lucida Sans Unicode"/>
                          <a:cs typeface="Lucida Sans Unicode"/>
                        </a:rPr>
                        <a:t>..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439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 marR="3175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0.129139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654050" marR="146685" indent="363220">
                        <a:lnSpc>
                          <a:spcPct val="10260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0.202627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80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29703.486755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R="147320" indent="581660">
                        <a:lnSpc>
                          <a:spcPct val="10260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113551.504690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7075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727075" marR="64769" indent="72390">
                        <a:lnSpc>
                          <a:spcPct val="10260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0.479157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0.036424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508634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58166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0.082552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 marR="31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0.282656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74622.470300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1.327574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0.347318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2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 marR="3175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0.437500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ts val="1280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149830.354167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0.770833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26934" y="930088"/>
          <a:ext cx="5373370" cy="25939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2580"/>
                <a:gridCol w="2763520"/>
                <a:gridCol w="1345564"/>
                <a:gridCol w="941069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428625">
                        <a:lnSpc>
                          <a:spcPts val="1295"/>
                        </a:lnSpc>
                        <a:spcBef>
                          <a:spcPts val="5"/>
                        </a:spcBef>
                        <a:tabLst>
                          <a:tab pos="799465" algn="l"/>
                        </a:tabLst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0.196255	</a:t>
                      </a: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82508.655634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31940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0.486125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428625">
                        <a:lnSpc>
                          <a:spcPts val="1280"/>
                        </a:lnSpc>
                        <a:tabLst>
                          <a:tab pos="799465" algn="l"/>
                        </a:tabLst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0.155738	</a:t>
                      </a: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41887.196721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9405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50999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31750">
                        <a:lnSpc>
                          <a:spcPts val="1295"/>
                        </a:lnSpc>
                        <a:spcBef>
                          <a:spcPts val="1010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3733165">
                        <a:lnSpc>
                          <a:spcPct val="100000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totla_pf_per_prop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r" marR="3733165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4788.441364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7270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7517.861995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2358.061096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1498.344371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220">
                          <a:latin typeface="Lucida Sans Unicode"/>
                          <a:cs typeface="Lucida Sans Unicode"/>
                        </a:rPr>
                        <a:t>..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10909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439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2194.559099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3912.505407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2437.500000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9849.606820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2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727075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01700" y="3672800"/>
            <a:ext cx="2551430" cy="6540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6515">
              <a:lnSpc>
                <a:spcPct val="100000"/>
              </a:lnSpc>
              <a:spcBef>
                <a:spcPts val="90"/>
              </a:spcBef>
            </a:pPr>
            <a:r>
              <a:rPr dirty="0" sz="1100" spc="-40">
                <a:latin typeface="Lucida Sans Unicode"/>
                <a:cs typeface="Lucida Sans Unicode"/>
              </a:rPr>
              <a:t>[444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-2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20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100" spc="-45" b="1">
                <a:latin typeface="Georgia"/>
                <a:cs typeface="Georgia"/>
              </a:rPr>
              <a:t>Evaluamos</a:t>
            </a:r>
            <a:r>
              <a:rPr dirty="0" sz="1100" spc="114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nuestro</a:t>
            </a:r>
            <a:r>
              <a:rPr dirty="0" sz="1100" spc="12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nuevo</a:t>
            </a:r>
            <a:r>
              <a:rPr dirty="0" sz="1100" spc="120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dataframe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14400" y="4299584"/>
            <a:ext cx="5944235" cy="249554"/>
            <a:chOff x="914400" y="4299584"/>
            <a:chExt cx="5944235" cy="249554"/>
          </a:xfrm>
        </p:grpSpPr>
        <p:sp>
          <p:nvSpPr>
            <p:cNvPr id="5" name="object 5"/>
            <p:cNvSpPr/>
            <p:nvPr/>
          </p:nvSpPr>
          <p:spPr>
            <a:xfrm>
              <a:off x="914400" y="4299584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27052" y="4312236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500062" y="4295100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[12]: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8" name="object 8"/>
          <p:cNvSpPr txBox="1"/>
          <p:nvPr/>
        </p:nvSpPr>
        <p:spPr>
          <a:xfrm>
            <a:off x="927052" y="4312236"/>
            <a:ext cx="5918835" cy="2241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15">
                <a:latin typeface="Lucida Sans Unicode"/>
                <a:cs typeface="Lucida Sans Unicode"/>
              </a:rPr>
              <a:t>df_com_charact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5">
                <a:latin typeface="Lucida Sans Unicode"/>
                <a:cs typeface="Lucida Sans Unicode"/>
              </a:rPr>
              <a:t>describe()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481012" y="4646947"/>
          <a:ext cx="6182995" cy="43148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5770"/>
                <a:gridCol w="467995"/>
                <a:gridCol w="1127124"/>
                <a:gridCol w="1017905"/>
                <a:gridCol w="1054100"/>
                <a:gridCol w="835660"/>
                <a:gridCol w="180975"/>
                <a:gridCol w="871855"/>
                <a:gridCol w="176529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8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[12]: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75">
                          <a:latin typeface="Lucida Sans Unicode"/>
                          <a:cs typeface="Lucida Sans Unicode"/>
                        </a:rPr>
                        <a:t>qty_bills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100">
                          <a:latin typeface="Lucida Sans Unicode"/>
                          <a:cs typeface="Lucida Sans Unicode"/>
                        </a:rPr>
                        <a:t>total_bills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30">
                          <a:latin typeface="Lucida Sans Unicode"/>
                          <a:cs typeface="Lucida Sans Unicode"/>
                        </a:rPr>
                        <a:t>total_pays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444.000000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4.440000e+02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444.000000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4.440000e+02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6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10274.036036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2.055584e+09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8839.997748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8.552249e+08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41885.687620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8.668011e+09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37868.160786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3.938611e+09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0.000000e+00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0.000000e+00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25%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377.750000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4.795938e+07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213.500000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1.596453e+07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50%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1425.000000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2.553790e+08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1042.500000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8.931875e+07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75%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5056.500000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9.396835e+08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3976.000000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3.107630e+08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20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289105.000000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80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6.313610e+10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267270.000000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2.938813e+10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22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28575">
                        <a:lnSpc>
                          <a:spcPts val="1295"/>
                        </a:lnSpc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28575">
                        <a:lnSpc>
                          <a:spcPts val="129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qty_sb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 spc="40">
                          <a:latin typeface="Lucida Sans Unicode"/>
                          <a:cs typeface="Lucida Sans Unicode"/>
                        </a:rPr>
                        <a:t>sb_total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28575">
                        <a:lnSpc>
                          <a:spcPts val="1295"/>
                        </a:lnSpc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qty_incs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254000">
                        <a:lnSpc>
                          <a:spcPts val="1295"/>
                        </a:lnSpc>
                      </a:pPr>
                      <a:r>
                        <a:rPr dirty="0" sz="1100" spc="60">
                          <a:latin typeface="Lucida Sans Unicode"/>
                          <a:cs typeface="Lucida Sans Unicode"/>
                        </a:rPr>
                        <a:t>total_incs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444.000000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444.000000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4.440000e+02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444.000000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4.440000e+02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6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918.768018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2436.020270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8.833388e+08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5.000000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3.813915e+06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4107.165125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10377.821649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4.001035e+09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22.101551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2.155062e+07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0.000000e+00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-3.754960e+05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25%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20.000000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58.750000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1.792073e+07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0.000000e+00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50%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80.500000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292.000000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9.271987e+07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0.000000e+00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75%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338.250000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1067.250000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3.288374e+08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1.000000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3.000000e+04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20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28931.000000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79326.000000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2.936203e+10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205.000000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8585">
                        <a:lnSpc>
                          <a:spcPts val="1280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2.428842e+08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337922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100965">
                        <a:lnSpc>
                          <a:spcPts val="129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qty_pfs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254000">
                        <a:lnSpc>
                          <a:spcPts val="1295"/>
                        </a:lnSpc>
                      </a:pPr>
                      <a:r>
                        <a:rPr dirty="0" sz="1100" spc="55">
                          <a:latin typeface="Lucida Sans Unicode"/>
                          <a:cs typeface="Lucida Sans Unicode"/>
                        </a:rPr>
                        <a:t>total_pfs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 spc="40">
                          <a:latin typeface="Lucida Sans Unicode"/>
                          <a:cs typeface="Lucida Sans Unicode"/>
                        </a:rPr>
                        <a:t>pays_vs_bills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444.000000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4.440000e+02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432.000000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6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3602.774775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4.860249e+07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0.723817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16125.646747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2.040600e+08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0.356890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80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0.000000e+00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26934" y="930088"/>
          <a:ext cx="5155565" cy="41427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7995"/>
                <a:gridCol w="1454785"/>
                <a:gridCol w="654684"/>
                <a:gridCol w="581660"/>
                <a:gridCol w="727075"/>
                <a:gridCol w="1090929"/>
                <a:gridCol w="177164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25%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95"/>
                        </a:lnSpc>
                        <a:spcBef>
                          <a:spcPts val="5"/>
                        </a:spcBef>
                        <a:tabLst>
                          <a:tab pos="1163320" algn="l"/>
                        </a:tabLst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31.750000	</a:t>
                      </a: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7.912300e+05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marL="43624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0.691743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50%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  <a:tabLst>
                          <a:tab pos="1163320" algn="l"/>
                        </a:tabLst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324.000000	</a:t>
                      </a: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3.504100e+06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0.764142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75%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  <a:tabLst>
                          <a:tab pos="1163320" algn="l"/>
                        </a:tabLst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1245.000000	</a:t>
                      </a: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1.934854e+07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0.812311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20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  <a:tabLst>
                          <a:tab pos="1163320" algn="l"/>
                        </a:tabLst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118070.000000	</a:t>
                      </a: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1.513759e+09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marL="436245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6.931818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2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%_real_apparent_delinquency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40">
                          <a:latin typeface="Lucida Sans Unicode"/>
                          <a:cs typeface="Lucida Sans Unicode"/>
                        </a:rPr>
                        <a:t>bills_vs_qty_sbs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cost_per_prop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30873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432.000000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432.000000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432.000000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6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38176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43.741157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0.230813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74920.675991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38176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24.259353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0.189333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66045.160684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0.039795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8952.741977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25%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38176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31.444726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0.176415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49771.806431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50%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38176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46.537019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0.200189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61320.923005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75%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38176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56.824984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0.242701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81307.790479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20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308735">
                        <a:lnSpc>
                          <a:spcPts val="1280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322.349346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2.266667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790669.000000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33792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 spc="20">
                          <a:latin typeface="Lucida Sans Unicode"/>
                          <a:cs typeface="Lucida Sans Unicode"/>
                        </a:rPr>
                        <a:t>total_inc_per_prop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qty_pf_per_prop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totla_pf_per_prop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432.000000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432.000000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432.000000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6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0.334582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0.240637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6656.720679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2.245263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0.243457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44651.808973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-0.068799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ctr" marL="4064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25%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0.070130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1190.298014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50%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0.218270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2668.192950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75%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0.020621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0.343326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5395.137467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20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31.827163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3.133475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363220">
                        <a:lnSpc>
                          <a:spcPts val="1280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917143.413136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01700" y="5339370"/>
            <a:ext cx="26695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 b="1">
                <a:latin typeface="Georgia"/>
                <a:cs typeface="Georgia"/>
              </a:rPr>
              <a:t>Graficamos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lo</a:t>
            </a:r>
            <a:r>
              <a:rPr dirty="0" sz="1100" spc="14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obtenido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anteriormente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0062" y="5500305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[13]: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27052" y="5517434"/>
            <a:ext cx="5918835" cy="1428750"/>
          </a:xfrm>
          <a:prstGeom prst="rect">
            <a:avLst/>
          </a:prstGeom>
          <a:solidFill>
            <a:srgbClr val="F7F7F7"/>
          </a:solidFill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>
                <a:latin typeface="Lucida Sans Unicode"/>
                <a:cs typeface="Lucida Sans Unicode"/>
              </a:rPr>
              <a:t>boletas_vs_periodo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4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alt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Chart(df_com_charact)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mark_circle(size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=60</a:t>
            </a:r>
            <a:r>
              <a:rPr dirty="0" sz="1100" spc="20">
                <a:latin typeface="Lucida Sans Unicode"/>
                <a:cs typeface="Lucida Sans Unicode"/>
              </a:rPr>
              <a:t>)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encode(</a:t>
            </a:r>
            <a:endParaRPr sz="1100">
              <a:latin typeface="Lucida Sans Unicode"/>
              <a:cs typeface="Lucida Sans Unicode"/>
            </a:endParaRPr>
          </a:p>
          <a:p>
            <a:pPr marL="328295" marR="1290320">
              <a:lnSpc>
                <a:spcPct val="102600"/>
              </a:lnSpc>
            </a:pPr>
            <a:r>
              <a:rPr dirty="0" sz="1100" spc="110">
                <a:latin typeface="Lucida Sans Unicode"/>
                <a:cs typeface="Lucida Sans Unicode"/>
              </a:rPr>
              <a:t>alt</a:t>
            </a:r>
            <a:r>
              <a:rPr dirty="0" sz="1100" spc="11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10">
                <a:latin typeface="Lucida Sans Unicode"/>
                <a:cs typeface="Lucida Sans Unicode"/>
              </a:rPr>
              <a:t>X(</a:t>
            </a:r>
            <a:r>
              <a:rPr dirty="0" sz="1100" spc="110">
                <a:solidFill>
                  <a:srgbClr val="BA2121"/>
                </a:solidFill>
                <a:latin typeface="Lucida Sans Unicode"/>
                <a:cs typeface="Lucida Sans Unicode"/>
              </a:rPr>
              <a:t>'qty_bills:Q'</a:t>
            </a:r>
            <a:r>
              <a:rPr dirty="0" sz="1100" spc="11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title</a:t>
            </a:r>
            <a:r>
              <a:rPr dirty="0" sz="1100" spc="4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'Cantidad</a:t>
            </a:r>
            <a:r>
              <a:rPr dirty="0" sz="1100" spc="22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80">
                <a:solidFill>
                  <a:srgbClr val="BA2121"/>
                </a:solidFill>
                <a:latin typeface="Lucida Sans Unicode"/>
                <a:cs typeface="Lucida Sans Unicode"/>
              </a:rPr>
              <a:t>de</a:t>
            </a:r>
            <a:r>
              <a:rPr dirty="0" sz="1100" spc="-4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unidades/boletas'</a:t>
            </a:r>
            <a:r>
              <a:rPr dirty="0" sz="1100" spc="30">
                <a:latin typeface="Lucida Sans Unicode"/>
                <a:cs typeface="Lucida Sans Unicode"/>
              </a:rPr>
              <a:t>),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85">
                <a:latin typeface="Lucida Sans Unicode"/>
                <a:cs typeface="Lucida Sans Unicode"/>
              </a:rPr>
              <a:t>title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'Periodos'</a:t>
            </a:r>
            <a:r>
              <a:rPr dirty="0" sz="1100" spc="8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 marR="3326765">
              <a:lnSpc>
                <a:spcPct val="102600"/>
              </a:lnSpc>
            </a:pPr>
            <a:r>
              <a:rPr dirty="0" sz="1100" spc="50">
                <a:latin typeface="Lucida Sans Unicode"/>
                <a:cs typeface="Lucida Sans Unicode"/>
              </a:rPr>
              <a:t>color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50">
                <a:latin typeface="Lucida Sans Unicode"/>
                <a:cs typeface="Lucida Sans Unicode"/>
              </a:rPr>
              <a:t>, </a:t>
            </a:r>
            <a:r>
              <a:rPr dirty="0" sz="1100" spc="5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tooltip</a:t>
            </a:r>
            <a:r>
              <a:rPr dirty="0" sz="1100" spc="7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70">
                <a:latin typeface="Lucida Sans Unicode"/>
                <a:cs typeface="Lucida Sans Unicode"/>
              </a:rPr>
              <a:t>[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70">
                <a:latin typeface="Lucida Sans Unicode"/>
                <a:cs typeface="Lucida Sans Unicode"/>
              </a:rPr>
              <a:t>,</a:t>
            </a:r>
            <a:r>
              <a:rPr dirty="0" sz="1100" spc="170">
                <a:latin typeface="Lucida Sans Unicode"/>
                <a:cs typeface="Lucida Sans Unicode"/>
              </a:rPr>
              <a:t> </a:t>
            </a:r>
            <a:r>
              <a:rPr dirty="0" sz="1100" spc="130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13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105">
                <a:latin typeface="Lucida Sans Unicode"/>
                <a:cs typeface="Lucida Sans Unicode"/>
              </a:rPr>
              <a:t>)</a:t>
            </a:r>
            <a:r>
              <a:rPr dirty="0" sz="1100" spc="10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5">
                <a:latin typeface="Lucida Sans Unicode"/>
                <a:cs typeface="Lucida Sans Unicode"/>
              </a:rPr>
              <a:t>interactive()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</a:pPr>
            <a:r>
              <a:rPr dirty="0" sz="1100">
                <a:latin typeface="Lucida Sans Unicode"/>
                <a:cs typeface="Lucida Sans Unicode"/>
              </a:rPr>
              <a:t>boletas_vs_periodo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0062" y="7065186"/>
            <a:ext cx="6370955" cy="16973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414020" marR="347980">
              <a:lnSpc>
                <a:spcPct val="102600"/>
              </a:lnSpc>
              <a:spcBef>
                <a:spcPts val="55"/>
              </a:spcBef>
            </a:pPr>
            <a:r>
              <a:rPr dirty="0" sz="1100" spc="-15">
                <a:latin typeface="Lucida Sans Unicode"/>
                <a:cs typeface="Lucida Sans Unicode"/>
              </a:rPr>
              <a:t>/home/dario/anaconda3/envs/proyectofinalCF/lib/python3.10/site- 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packages/altair/utils/core.py:283: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iteritems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30">
                <a:latin typeface="Lucida Sans Unicode"/>
                <a:cs typeface="Lucida Sans Unicode"/>
              </a:rPr>
              <a:t>is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deprecated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90">
                <a:latin typeface="Lucida Sans Unicode"/>
                <a:cs typeface="Lucida Sans Unicode"/>
              </a:rPr>
              <a:t>and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80">
                <a:latin typeface="Lucida Sans Unicode"/>
                <a:cs typeface="Lucida Sans Unicode"/>
              </a:rPr>
              <a:t>be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-95">
                <a:latin typeface="Lucida Sans Unicode"/>
                <a:cs typeface="Lucida Sans Unicode"/>
              </a:rPr>
              <a:t>removed</a:t>
            </a:r>
            <a:r>
              <a:rPr dirty="0" sz="1100" spc="-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a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future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version.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Use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.items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instead.</a:t>
            </a:r>
            <a:endParaRPr sz="1100">
              <a:latin typeface="Lucida Sans Unicode"/>
              <a:cs typeface="Lucida Sans Unicode"/>
            </a:endParaRPr>
          </a:p>
          <a:p>
            <a:pPr marL="559435">
              <a:lnSpc>
                <a:spcPct val="100000"/>
              </a:lnSpc>
              <a:spcBef>
                <a:spcPts val="35"/>
              </a:spcBef>
            </a:pPr>
            <a:r>
              <a:rPr dirty="0" sz="1100" spc="60">
                <a:latin typeface="Lucida Sans Unicode"/>
                <a:cs typeface="Lucida Sans Unicode"/>
              </a:rPr>
              <a:t>for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col_name,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dtype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df.dtypes.iteritems():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69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[13]:</a:t>
            </a:r>
            <a:r>
              <a:rPr dirty="0" sz="1100" spc="26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alt.Chart(…)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900">
              <a:latin typeface="Lucida Sans Unicode"/>
              <a:cs typeface="Lucida Sans Unicode"/>
            </a:endParaRPr>
          </a:p>
          <a:p>
            <a:pPr algn="just" marL="414020" marR="5080">
              <a:lnSpc>
                <a:spcPct val="102600"/>
              </a:lnSpc>
            </a:pPr>
            <a:r>
              <a:rPr dirty="0" sz="1100" spc="-30">
                <a:latin typeface="Georgia"/>
                <a:cs typeface="Georgia"/>
              </a:rPr>
              <a:t>Conclusiones: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 </a:t>
            </a:r>
            <a:r>
              <a:rPr dirty="0" sz="1100" spc="-10">
                <a:latin typeface="Georgia"/>
                <a:cs typeface="Georgia"/>
              </a:rPr>
              <a:t>En </a:t>
            </a:r>
            <a:r>
              <a:rPr dirty="0" sz="1100" spc="-30">
                <a:latin typeface="Georgia"/>
                <a:cs typeface="Georgia"/>
              </a:rPr>
              <a:t>el </a:t>
            </a:r>
            <a:r>
              <a:rPr dirty="0" sz="1100" spc="-35">
                <a:latin typeface="Georgia"/>
                <a:cs typeface="Georgia"/>
              </a:rPr>
              <a:t>año </a:t>
            </a:r>
            <a:r>
              <a:rPr dirty="0" sz="1100" spc="-85">
                <a:latin typeface="Georgia"/>
                <a:cs typeface="Georgia"/>
              </a:rPr>
              <a:t>2022</a:t>
            </a:r>
            <a:r>
              <a:rPr dirty="0" sz="1100" spc="-8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 </a:t>
            </a:r>
            <a:r>
              <a:rPr dirty="0" sz="1100" spc="-30">
                <a:latin typeface="Georgia"/>
                <a:cs typeface="Georgia"/>
              </a:rPr>
              <a:t>emitieron </a:t>
            </a:r>
            <a:r>
              <a:rPr dirty="0" sz="1100" spc="-70">
                <a:latin typeface="Georgia"/>
                <a:cs typeface="Georgia"/>
              </a:rPr>
              <a:t>42703 </a:t>
            </a:r>
            <a:r>
              <a:rPr dirty="0" sz="1100" spc="-20">
                <a:latin typeface="Georgia"/>
                <a:cs typeface="Georgia"/>
              </a:rPr>
              <a:t>cuotas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0">
                <a:latin typeface="Georgia"/>
                <a:cs typeface="Georgia"/>
              </a:rPr>
              <a:t>mantenimiento, lo </a:t>
            </a:r>
            <a:r>
              <a:rPr dirty="0" sz="1100" spc="-40">
                <a:latin typeface="Georgia"/>
                <a:cs typeface="Georgia"/>
              </a:rPr>
              <a:t>que </a:t>
            </a:r>
            <a:r>
              <a:rPr dirty="0" sz="1100" spc="-30">
                <a:latin typeface="Georgia"/>
                <a:cs typeface="Georgia"/>
              </a:rPr>
              <a:t>representa </a:t>
            </a:r>
            <a:r>
              <a:rPr dirty="0" sz="1100" spc="-35">
                <a:latin typeface="Georgia"/>
                <a:cs typeface="Georgia"/>
              </a:rPr>
              <a:t>un 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incremento </a:t>
            </a:r>
            <a:r>
              <a:rPr dirty="0" sz="1100" spc="-30">
                <a:latin typeface="Georgia"/>
                <a:cs typeface="Georgia"/>
              </a:rPr>
              <a:t>aproximado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17,4%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respecto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30">
                <a:latin typeface="Georgia"/>
                <a:cs typeface="Georgia"/>
              </a:rPr>
              <a:t>inicios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5">
                <a:latin typeface="Georgia"/>
                <a:cs typeface="Georgia"/>
              </a:rPr>
              <a:t> año </a:t>
            </a:r>
            <a:r>
              <a:rPr dirty="0" sz="1100" spc="-70">
                <a:latin typeface="Georgia"/>
                <a:cs typeface="Georgia"/>
              </a:rPr>
              <a:t>2022,</a:t>
            </a:r>
            <a:r>
              <a:rPr dirty="0" sz="1100" spc="-6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esto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 </a:t>
            </a:r>
            <a:r>
              <a:rPr dirty="0" sz="1100" spc="-25">
                <a:latin typeface="Georgia"/>
                <a:cs typeface="Georgia"/>
              </a:rPr>
              <a:t>valor </a:t>
            </a:r>
            <a:r>
              <a:rPr dirty="0" sz="1100" spc="-30">
                <a:latin typeface="Georgia"/>
                <a:cs typeface="Georgia"/>
              </a:rPr>
              <a:t>cercano </a:t>
            </a:r>
            <a:r>
              <a:rPr dirty="0" sz="1100" spc="-15">
                <a:latin typeface="Georgia"/>
                <a:cs typeface="Georgia"/>
              </a:rPr>
              <a:t>al </a:t>
            </a:r>
            <a:r>
              <a:rPr dirty="0" sz="1100" spc="-1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crecimiento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comunidades.</a:t>
            </a:r>
            <a:r>
              <a:rPr dirty="0" sz="1100" spc="-1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Hay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estudiar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esta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diferencia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2,3%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mayor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profundidad.</a:t>
            </a:r>
            <a:endParaRPr sz="110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7052" y="1208888"/>
            <a:ext cx="5918835" cy="5386070"/>
          </a:xfrm>
          <a:custGeom>
            <a:avLst/>
            <a:gdLst/>
            <a:ahLst/>
            <a:cxnLst/>
            <a:rect l="l" t="t" r="r" b="b"/>
            <a:pathLst>
              <a:path w="5918834" h="5386070">
                <a:moveTo>
                  <a:pt x="5912706" y="0"/>
                </a:moveTo>
                <a:lnTo>
                  <a:pt x="5664" y="0"/>
                </a:lnTo>
                <a:lnTo>
                  <a:pt x="0" y="5664"/>
                </a:lnTo>
                <a:lnTo>
                  <a:pt x="0" y="5373349"/>
                </a:lnTo>
                <a:lnTo>
                  <a:pt x="0" y="5380337"/>
                </a:lnTo>
                <a:lnTo>
                  <a:pt x="5664" y="5386002"/>
                </a:lnTo>
                <a:lnTo>
                  <a:pt x="5912706" y="5386002"/>
                </a:lnTo>
                <a:lnTo>
                  <a:pt x="5918371" y="5380337"/>
                </a:lnTo>
                <a:lnTo>
                  <a:pt x="5918371" y="5664"/>
                </a:lnTo>
                <a:lnTo>
                  <a:pt x="5912706" y="0"/>
                </a:lnTo>
                <a:close/>
              </a:path>
            </a:pathLst>
          </a:custGeom>
          <a:solidFill>
            <a:srgbClr val="F7F7F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500062" y="902333"/>
            <a:ext cx="6370955" cy="7049134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414020">
              <a:lnSpc>
                <a:spcPct val="100000"/>
              </a:lnSpc>
              <a:spcBef>
                <a:spcPts val="90"/>
              </a:spcBef>
              <a:tabLst>
                <a:tab pos="880110" algn="l"/>
              </a:tabLst>
            </a:pPr>
            <a:r>
              <a:rPr dirty="0" sz="1100" spc="-35" b="1">
                <a:latin typeface="Georgia"/>
                <a:cs typeface="Georgia"/>
              </a:rPr>
              <a:t>1.0.6	</a:t>
            </a:r>
            <a:r>
              <a:rPr dirty="0" sz="1100" spc="-45" b="1">
                <a:latin typeface="Georgia"/>
                <a:cs typeface="Georgia"/>
              </a:rPr>
              <a:t>Graficaremos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la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evolución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los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registro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pagos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en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año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85" b="1">
                <a:latin typeface="Georgia"/>
                <a:cs typeface="Georgia"/>
              </a:rPr>
              <a:t>2022</a:t>
            </a:r>
            <a:endParaRPr sz="1100">
              <a:latin typeface="Georgia"/>
              <a:cs typeface="Georgia"/>
            </a:endParaRPr>
          </a:p>
          <a:p>
            <a:pPr marL="755650" marR="1388110" indent="-743585">
              <a:lnSpc>
                <a:spcPct val="102600"/>
              </a:lnSpc>
              <a:spcBef>
                <a:spcPts val="925"/>
              </a:spcBef>
            </a:pPr>
            <a:r>
              <a:rPr dirty="0" sz="1100" spc="45">
                <a:solidFill>
                  <a:srgbClr val="2F3E9F"/>
                </a:solidFill>
                <a:latin typeface="Lucida Sans Unicode"/>
                <a:cs typeface="Lucida Sans Unicode"/>
              </a:rPr>
              <a:t>[14]</a:t>
            </a:r>
            <a:r>
              <a:rPr dirty="0" sz="1100" spc="220">
                <a:solidFill>
                  <a:srgbClr val="2F3E9F"/>
                </a:solidFill>
                <a:latin typeface="Lucida Sans Unicode"/>
                <a:cs typeface="Lucida Sans Unicode"/>
              </a:rPr>
              <a:t>:</a:t>
            </a:r>
            <a:r>
              <a:rPr dirty="0" sz="1100" spc="220">
                <a:solidFill>
                  <a:srgbClr val="2F3E9F"/>
                </a:solidFill>
                <a:latin typeface="Lucida Sans Unicode"/>
                <a:cs typeface="Lucida Sans Unicode"/>
              </a:rPr>
              <a:t>  </a:t>
            </a:r>
            <a:r>
              <a:rPr dirty="0" sz="1100" spc="-15">
                <a:latin typeface="Lucida Sans Unicode"/>
                <a:cs typeface="Lucida Sans Unicode"/>
              </a:rPr>
              <a:t>pays_vs_periodo</a:t>
            </a:r>
            <a:r>
              <a:rPr dirty="0" sz="1100" spc="-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25">
                <a:latin typeface="Lucida Sans Unicode"/>
                <a:cs typeface="Lucida Sans Unicode"/>
              </a:rPr>
              <a:t>alt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>
                <a:latin typeface="Lucida Sans Unicode"/>
                <a:cs typeface="Lucida Sans Unicode"/>
              </a:rPr>
              <a:t>Chart(df_com_charact)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5">
                <a:latin typeface="Lucida Sans Unicode"/>
                <a:cs typeface="Lucida Sans Unicode"/>
              </a:rPr>
              <a:t>mark_bar()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25">
                <a:latin typeface="Lucida Sans Unicode"/>
                <a:cs typeface="Lucida Sans Unicode"/>
              </a:rPr>
              <a:t>encode(  </a:t>
            </a:r>
            <a:r>
              <a:rPr dirty="0" sz="1100" spc="75">
                <a:latin typeface="Lucida Sans Unicode"/>
                <a:cs typeface="Lucida Sans Unicode"/>
              </a:rPr>
              <a:t>alt</a:t>
            </a:r>
            <a:r>
              <a:rPr dirty="0" sz="1100" spc="7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75">
                <a:latin typeface="Lucida Sans Unicode"/>
                <a:cs typeface="Lucida Sans Unicode"/>
              </a:rPr>
              <a:t>X(</a:t>
            </a:r>
            <a:r>
              <a:rPr dirty="0" sz="1100" spc="75">
                <a:solidFill>
                  <a:srgbClr val="BA2121"/>
                </a:solidFill>
                <a:latin typeface="Lucida Sans Unicode"/>
                <a:cs typeface="Lucida Sans Unicode"/>
              </a:rPr>
              <a:t>'qty_pays:Q'</a:t>
            </a:r>
            <a:r>
              <a:rPr dirty="0" sz="1100" spc="75">
                <a:latin typeface="Lucida Sans Unicode"/>
                <a:cs typeface="Lucida Sans Unicode"/>
              </a:rPr>
              <a:t>,</a:t>
            </a:r>
            <a:r>
              <a:rPr dirty="0" sz="1100" spc="8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">
                <a:solidFill>
                  <a:srgbClr val="BA2121"/>
                </a:solidFill>
                <a:latin typeface="Lucida Sans Unicode"/>
                <a:cs typeface="Lucida Sans Unicode"/>
              </a:rPr>
              <a:t>'Pagos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40">
                <a:solidFill>
                  <a:srgbClr val="BA2121"/>
                </a:solidFill>
                <a:latin typeface="Lucida Sans Unicode"/>
                <a:cs typeface="Lucida Sans Unicode"/>
              </a:rPr>
              <a:t>(Qty.)'</a:t>
            </a:r>
            <a:r>
              <a:rPr dirty="0" sz="1100" spc="140">
                <a:latin typeface="Lucida Sans Unicode"/>
                <a:cs typeface="Lucida Sans Unicode"/>
              </a:rPr>
              <a:t>), </a:t>
            </a:r>
            <a:r>
              <a:rPr dirty="0" sz="1100" spc="14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85">
                <a:latin typeface="Lucida Sans Unicode"/>
                <a:cs typeface="Lucida Sans Unicode"/>
              </a:rPr>
              <a:t>title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'Periodos'</a:t>
            </a:r>
            <a:r>
              <a:rPr dirty="0" sz="1100" spc="8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755650">
              <a:lnSpc>
                <a:spcPct val="100000"/>
              </a:lnSpc>
              <a:spcBef>
                <a:spcPts val="35"/>
              </a:spcBef>
            </a:pPr>
            <a:r>
              <a:rPr dirty="0" sz="1100" spc="55">
                <a:latin typeface="Lucida Sans Unicode"/>
                <a:cs typeface="Lucida Sans Unicode"/>
              </a:rPr>
              <a:t>tooltip</a:t>
            </a:r>
            <a:r>
              <a:rPr dirty="0" sz="1100" spc="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5">
                <a:latin typeface="Lucida Sans Unicode"/>
                <a:cs typeface="Lucida Sans Unicode"/>
              </a:rPr>
              <a:t>[</a:t>
            </a:r>
            <a:r>
              <a:rPr dirty="0" sz="1100" spc="55">
                <a:solidFill>
                  <a:srgbClr val="BA2121"/>
                </a:solidFill>
                <a:latin typeface="Lucida Sans Unicode"/>
                <a:cs typeface="Lucida Sans Unicode"/>
              </a:rPr>
              <a:t>'qty_pays'</a:t>
            </a:r>
            <a:r>
              <a:rPr dirty="0" sz="1100" spc="55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755650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280</a:t>
            </a:r>
            <a:endParaRPr sz="110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755650" marR="951865" indent="-291465">
              <a:lnSpc>
                <a:spcPct val="102600"/>
              </a:lnSpc>
            </a:pPr>
            <a:r>
              <a:rPr dirty="0" sz="1100" spc="10">
                <a:latin typeface="Lucida Sans Unicode"/>
                <a:cs typeface="Lucida Sans Unicode"/>
              </a:rPr>
              <a:t>total_pays_vs_periodo</a:t>
            </a:r>
            <a:r>
              <a:rPr dirty="0" sz="1100" spc="1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30">
                <a:latin typeface="Lucida Sans Unicode"/>
                <a:cs typeface="Lucida Sans Unicode"/>
              </a:rPr>
              <a:t>al</a:t>
            </a:r>
            <a:r>
              <a:rPr dirty="0" sz="1100" spc="110">
                <a:latin typeface="Lucida Sans Unicode"/>
                <a:cs typeface="Lucida Sans Unicode"/>
              </a:rPr>
              <a:t>t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>
                <a:latin typeface="Lucida Sans Unicode"/>
                <a:cs typeface="Lucida Sans Unicode"/>
              </a:rPr>
              <a:t>Chart(df_com_charact</a:t>
            </a:r>
            <a:r>
              <a:rPr dirty="0" sz="1100" spc="-5">
                <a:latin typeface="Lucida Sans Unicode"/>
                <a:cs typeface="Lucida Sans Unicode"/>
              </a:rPr>
              <a:t>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5">
                <a:latin typeface="Lucida Sans Unicode"/>
                <a:cs typeface="Lucida Sans Unicode"/>
              </a:rPr>
              <a:t>mark_bar(</a:t>
            </a:r>
            <a:r>
              <a:rPr dirty="0" sz="1100" spc="-10">
                <a:latin typeface="Lucida Sans Unicode"/>
                <a:cs typeface="Lucida Sans Unicode"/>
              </a:rPr>
              <a:t>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25">
                <a:latin typeface="Lucida Sans Unicode"/>
                <a:cs typeface="Lucida Sans Unicode"/>
              </a:rPr>
              <a:t>encode(  </a:t>
            </a:r>
            <a:r>
              <a:rPr dirty="0" sz="1100" spc="85">
                <a:latin typeface="Lucida Sans Unicode"/>
                <a:cs typeface="Lucida Sans Unicode"/>
              </a:rPr>
              <a:t>alt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85">
                <a:latin typeface="Lucida Sans Unicode"/>
                <a:cs typeface="Lucida Sans Unicode"/>
              </a:rPr>
              <a:t>X(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'total_pays:Q'</a:t>
            </a:r>
            <a:r>
              <a:rPr dirty="0" sz="1100" spc="85">
                <a:latin typeface="Lucida Sans Unicode"/>
                <a:cs typeface="Lucida Sans Unicode"/>
              </a:rPr>
              <a:t>,</a:t>
            </a:r>
            <a:r>
              <a:rPr dirty="0" sz="1100" spc="9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35">
                <a:solidFill>
                  <a:srgbClr val="BA2121"/>
                </a:solidFill>
                <a:latin typeface="Lucida Sans Unicode"/>
                <a:cs typeface="Lucida Sans Unicode"/>
              </a:rPr>
              <a:t>'Monto</a:t>
            </a:r>
            <a:r>
              <a:rPr dirty="0" sz="1100" spc="-3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total</a:t>
            </a:r>
            <a:r>
              <a:rPr dirty="0" sz="1100" spc="9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80">
                <a:solidFill>
                  <a:srgbClr val="BA2121"/>
                </a:solidFill>
                <a:latin typeface="Lucida Sans Unicode"/>
                <a:cs typeface="Lucida Sans Unicode"/>
              </a:rPr>
              <a:t>de</a:t>
            </a:r>
            <a:r>
              <a:rPr dirty="0" sz="1100" spc="-7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Pagos($)'</a:t>
            </a:r>
            <a:r>
              <a:rPr dirty="0" sz="1100" spc="70">
                <a:latin typeface="Lucida Sans Unicode"/>
                <a:cs typeface="Lucida Sans Unicode"/>
              </a:rPr>
              <a:t>), </a:t>
            </a:r>
            <a:r>
              <a:rPr dirty="0" sz="1100" spc="7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1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55">
                <a:solidFill>
                  <a:srgbClr val="BA2121"/>
                </a:solidFill>
                <a:latin typeface="Lucida Sans Unicode"/>
                <a:cs typeface="Lucida Sans Unicode"/>
              </a:rPr>
              <a:t>''</a:t>
            </a:r>
            <a:r>
              <a:rPr dirty="0" sz="1100" spc="15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755650">
              <a:lnSpc>
                <a:spcPct val="100000"/>
              </a:lnSpc>
              <a:spcBef>
                <a:spcPts val="35"/>
              </a:spcBef>
            </a:pPr>
            <a:r>
              <a:rPr dirty="0" sz="1100" spc="70">
                <a:latin typeface="Lucida Sans Unicode"/>
                <a:cs typeface="Lucida Sans Unicode"/>
              </a:rPr>
              <a:t>tooltip</a:t>
            </a:r>
            <a:r>
              <a:rPr dirty="0" sz="1100" spc="7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70">
                <a:latin typeface="Lucida Sans Unicode"/>
                <a:cs typeface="Lucida Sans Unicode"/>
              </a:rPr>
              <a:t>[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'total_pays'</a:t>
            </a:r>
            <a:r>
              <a:rPr dirty="0" sz="1100" spc="7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755650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280</a:t>
            </a:r>
            <a:endParaRPr sz="110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755650" marR="661035" indent="-291465">
              <a:lnSpc>
                <a:spcPct val="102600"/>
              </a:lnSpc>
            </a:pPr>
            <a:r>
              <a:rPr dirty="0" sz="1100">
                <a:latin typeface="Lucida Sans Unicode"/>
                <a:cs typeface="Lucida Sans Unicode"/>
              </a:rPr>
              <a:t>qty_pay_adjust_vs_periodo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30">
                <a:latin typeface="Lucida Sans Unicode"/>
                <a:cs typeface="Lucida Sans Unicode"/>
              </a:rPr>
              <a:t>al</a:t>
            </a:r>
            <a:r>
              <a:rPr dirty="0" sz="1100" spc="110">
                <a:latin typeface="Lucida Sans Unicode"/>
                <a:cs typeface="Lucida Sans Unicode"/>
              </a:rPr>
              <a:t>t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>
                <a:latin typeface="Lucida Sans Unicode"/>
                <a:cs typeface="Lucida Sans Unicode"/>
              </a:rPr>
              <a:t>Chart(df_com_charact</a:t>
            </a:r>
            <a:r>
              <a:rPr dirty="0" sz="1100" spc="-5">
                <a:latin typeface="Lucida Sans Unicode"/>
                <a:cs typeface="Lucida Sans Unicode"/>
              </a:rPr>
              <a:t>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5">
                <a:latin typeface="Lucida Sans Unicode"/>
                <a:cs typeface="Lucida Sans Unicode"/>
              </a:rPr>
              <a:t>mark_bar(</a:t>
            </a:r>
            <a:r>
              <a:rPr dirty="0" sz="1100" spc="-10">
                <a:latin typeface="Lucida Sans Unicode"/>
                <a:cs typeface="Lucida Sans Unicode"/>
              </a:rPr>
              <a:t>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25">
                <a:latin typeface="Lucida Sans Unicode"/>
                <a:cs typeface="Lucida Sans Unicode"/>
              </a:rPr>
              <a:t>encode(  </a:t>
            </a:r>
            <a:r>
              <a:rPr dirty="0" sz="1100" spc="60">
                <a:latin typeface="Lucida Sans Unicode"/>
                <a:cs typeface="Lucida Sans Unicode"/>
              </a:rPr>
              <a:t>alt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0">
                <a:latin typeface="Lucida Sans Unicode"/>
                <a:cs typeface="Lucida Sans Unicode"/>
              </a:rPr>
              <a:t>X(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'qty_pay_adjust:Q'</a:t>
            </a:r>
            <a:r>
              <a:rPr dirty="0" sz="1100" spc="60">
                <a:latin typeface="Lucida Sans Unicode"/>
                <a:cs typeface="Lucida Sans Unicode"/>
              </a:rPr>
              <a:t>, </a:t>
            </a:r>
            <a:r>
              <a:rPr dirty="0" sz="1100" spc="155">
                <a:latin typeface="Lucida Sans Unicode"/>
                <a:cs typeface="Lucida Sans Unicode"/>
              </a:rPr>
              <a:t>title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">
                <a:solidFill>
                  <a:srgbClr val="BA2121"/>
                </a:solidFill>
                <a:latin typeface="Lucida Sans Unicode"/>
                <a:cs typeface="Lucida Sans Unicode"/>
              </a:rPr>
              <a:t>'Pagos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tipo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solidFill>
                  <a:srgbClr val="BA2121"/>
                </a:solidFill>
                <a:latin typeface="Lucida Sans Unicode"/>
                <a:cs typeface="Lucida Sans Unicode"/>
              </a:rPr>
              <a:t>ajuste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40">
                <a:solidFill>
                  <a:srgbClr val="BA2121"/>
                </a:solidFill>
                <a:latin typeface="Lucida Sans Unicode"/>
                <a:cs typeface="Lucida Sans Unicode"/>
              </a:rPr>
              <a:t>(Qty.)'</a:t>
            </a:r>
            <a:r>
              <a:rPr dirty="0" sz="1100" spc="140">
                <a:latin typeface="Lucida Sans Unicode"/>
                <a:cs typeface="Lucida Sans Unicode"/>
              </a:rPr>
              <a:t>), </a:t>
            </a:r>
            <a:r>
              <a:rPr dirty="0" sz="1100" spc="14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1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55">
                <a:solidFill>
                  <a:srgbClr val="BA2121"/>
                </a:solidFill>
                <a:latin typeface="Lucida Sans Unicode"/>
                <a:cs typeface="Lucida Sans Unicode"/>
              </a:rPr>
              <a:t>''</a:t>
            </a:r>
            <a:r>
              <a:rPr dirty="0" sz="1100" spc="15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755650">
              <a:lnSpc>
                <a:spcPct val="100000"/>
              </a:lnSpc>
              <a:spcBef>
                <a:spcPts val="35"/>
              </a:spcBef>
            </a:pPr>
            <a:r>
              <a:rPr dirty="0" sz="1100" spc="50">
                <a:latin typeface="Lucida Sans Unicode"/>
                <a:cs typeface="Lucida Sans Unicode"/>
              </a:rPr>
              <a:t>tooltip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0">
                <a:latin typeface="Lucida Sans Unicode"/>
                <a:cs typeface="Lucida Sans Unicode"/>
              </a:rPr>
              <a:t>[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'qty_pay_adjust'</a:t>
            </a:r>
            <a:r>
              <a:rPr dirty="0" sz="1100" spc="5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755650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280</a:t>
            </a:r>
            <a:endParaRPr sz="110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755650" marR="733425" indent="-291465">
              <a:lnSpc>
                <a:spcPct val="102600"/>
              </a:lnSpc>
            </a:pPr>
            <a:r>
              <a:rPr dirty="0" sz="1100" spc="20">
                <a:latin typeface="Lucida Sans Unicode"/>
                <a:cs typeface="Lucida Sans Unicode"/>
              </a:rPr>
              <a:t>pays_vs_bills_vs_periodo</a:t>
            </a:r>
            <a:r>
              <a:rPr dirty="0" sz="1100" spc="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25">
                <a:latin typeface="Lucida Sans Unicode"/>
                <a:cs typeface="Lucida Sans Unicode"/>
              </a:rPr>
              <a:t>alt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>
                <a:latin typeface="Lucida Sans Unicode"/>
                <a:cs typeface="Lucida Sans Unicode"/>
              </a:rPr>
              <a:t>Chart(df_com_charact)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5">
                <a:latin typeface="Lucida Sans Unicode"/>
                <a:cs typeface="Lucida Sans Unicode"/>
              </a:rPr>
              <a:t>mark_bar()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25">
                <a:latin typeface="Lucida Sans Unicode"/>
                <a:cs typeface="Lucida Sans Unicode"/>
              </a:rPr>
              <a:t>encode(  </a:t>
            </a:r>
            <a:r>
              <a:rPr dirty="0" sz="1100" spc="85">
                <a:latin typeface="Lucida Sans Unicode"/>
                <a:cs typeface="Lucida Sans Unicode"/>
              </a:rPr>
              <a:t>alt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85">
                <a:latin typeface="Lucida Sans Unicode"/>
                <a:cs typeface="Lucida Sans Unicode"/>
              </a:rPr>
              <a:t>X(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'pays_vs_bills:Q'</a:t>
            </a:r>
            <a:r>
              <a:rPr dirty="0" sz="1100" spc="85">
                <a:latin typeface="Lucida Sans Unicode"/>
                <a:cs typeface="Lucida Sans Unicode"/>
              </a:rPr>
              <a:t>, </a:t>
            </a:r>
            <a:r>
              <a:rPr dirty="0" sz="1100" spc="155">
                <a:latin typeface="Lucida Sans Unicode"/>
                <a:cs typeface="Lucida Sans Unicode"/>
              </a:rPr>
              <a:t>title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">
                <a:solidFill>
                  <a:srgbClr val="BA2121"/>
                </a:solidFill>
                <a:latin typeface="Lucida Sans Unicode"/>
                <a:cs typeface="Lucida Sans Unicode"/>
              </a:rPr>
              <a:t>'Pagos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35">
                <a:solidFill>
                  <a:srgbClr val="BA2121"/>
                </a:solidFill>
                <a:latin typeface="Lucida Sans Unicode"/>
                <a:cs typeface="Lucida Sans Unicode"/>
              </a:rPr>
              <a:t>por</a:t>
            </a:r>
            <a:r>
              <a:rPr dirty="0" sz="1100" spc="-3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">
                <a:solidFill>
                  <a:srgbClr val="BA2121"/>
                </a:solidFill>
                <a:latin typeface="Lucida Sans Unicode"/>
                <a:cs typeface="Lucida Sans Unicode"/>
              </a:rPr>
              <a:t>boleta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40">
                <a:solidFill>
                  <a:srgbClr val="BA2121"/>
                </a:solidFill>
                <a:latin typeface="Lucida Sans Unicode"/>
                <a:cs typeface="Lucida Sans Unicode"/>
              </a:rPr>
              <a:t>(Qty.)'</a:t>
            </a:r>
            <a:r>
              <a:rPr dirty="0" sz="1100" spc="140">
                <a:latin typeface="Lucida Sans Unicode"/>
                <a:cs typeface="Lucida Sans Unicode"/>
              </a:rPr>
              <a:t>), </a:t>
            </a:r>
            <a:r>
              <a:rPr dirty="0" sz="1100" spc="14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1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55">
                <a:solidFill>
                  <a:srgbClr val="BA2121"/>
                </a:solidFill>
                <a:latin typeface="Lucida Sans Unicode"/>
                <a:cs typeface="Lucida Sans Unicode"/>
              </a:rPr>
              <a:t>''</a:t>
            </a:r>
            <a:r>
              <a:rPr dirty="0" sz="1100" spc="15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755650">
              <a:lnSpc>
                <a:spcPct val="100000"/>
              </a:lnSpc>
              <a:spcBef>
                <a:spcPts val="35"/>
              </a:spcBef>
            </a:pPr>
            <a:r>
              <a:rPr dirty="0" sz="1100" spc="70">
                <a:latin typeface="Lucida Sans Unicode"/>
                <a:cs typeface="Lucida Sans Unicode"/>
              </a:rPr>
              <a:t>tooltip</a:t>
            </a:r>
            <a:r>
              <a:rPr dirty="0" sz="1100" spc="7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70">
                <a:latin typeface="Lucida Sans Unicode"/>
                <a:cs typeface="Lucida Sans Unicode"/>
              </a:rPr>
              <a:t>[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'pays_vs_bills'</a:t>
            </a:r>
            <a:r>
              <a:rPr dirty="0" sz="1100" spc="7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755650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280</a:t>
            </a:r>
            <a:endParaRPr sz="110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</a:pPr>
            <a:r>
              <a:rPr dirty="0" sz="1100" spc="-15">
                <a:latin typeface="Lucida Sans Unicode"/>
                <a:cs typeface="Lucida Sans Unicode"/>
              </a:rPr>
              <a:t>pays_vs_periodo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60">
                <a:solidFill>
                  <a:srgbClr val="666666"/>
                </a:solidFill>
                <a:latin typeface="Lucida Sans Unicode"/>
                <a:cs typeface="Lucida Sans Unicode"/>
              </a:rPr>
              <a:t>|</a:t>
            </a:r>
            <a:r>
              <a:rPr dirty="0" sz="1100" spc="229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total_pays_vs_periodo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60">
                <a:solidFill>
                  <a:srgbClr val="666666"/>
                </a:solidFill>
                <a:latin typeface="Lucida Sans Unicode"/>
                <a:cs typeface="Lucida Sans Unicode"/>
              </a:rPr>
              <a:t>|</a:t>
            </a:r>
            <a:r>
              <a:rPr dirty="0" sz="1100" spc="229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qty_pay_adjust_vs_periodo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90">
                <a:solidFill>
                  <a:srgbClr val="666666"/>
                </a:solidFill>
                <a:latin typeface="Lucida Sans Unicode"/>
                <a:cs typeface="Lucida Sans Unicode"/>
              </a:rPr>
              <a:t>|</a:t>
            </a:r>
            <a:r>
              <a:rPr dirty="0" sz="1100" spc="19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2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20">
                <a:latin typeface="Lucida Sans Unicode"/>
                <a:cs typeface="Lucida Sans Unicode"/>
              </a:rPr>
              <a:t>pays_vs_bills_vs_periodo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65"/>
              </a:spcBef>
            </a:pPr>
            <a:endParaRPr sz="8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[14]:</a:t>
            </a:r>
            <a:r>
              <a:rPr dirty="0" sz="1100" spc="270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alt.HConcatChart(…)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900">
              <a:latin typeface="Lucida Sans Unicode"/>
              <a:cs typeface="Lucida Sans Unicode"/>
            </a:endParaRPr>
          </a:p>
          <a:p>
            <a:pPr algn="just" marL="414020" marR="5080">
              <a:lnSpc>
                <a:spcPct val="102600"/>
              </a:lnSpc>
            </a:pPr>
            <a:r>
              <a:rPr dirty="0" sz="1100" spc="-30">
                <a:latin typeface="Georgia"/>
                <a:cs typeface="Georgia"/>
              </a:rPr>
              <a:t>Conclusiones: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5">
                <a:latin typeface="Georgia"/>
                <a:cs typeface="Georgia"/>
              </a:rPr>
              <a:t>El </a:t>
            </a:r>
            <a:r>
              <a:rPr dirty="0" sz="1100" spc="-25">
                <a:latin typeface="Georgia"/>
                <a:cs typeface="Georgia"/>
              </a:rPr>
              <a:t>registro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-1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plataforma</a:t>
            </a:r>
            <a:r>
              <a:rPr dirty="0" sz="1100" spc="-1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incrementó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55">
                <a:latin typeface="Georgia"/>
                <a:cs typeface="Georgia"/>
              </a:rPr>
              <a:t>20,6%</a:t>
            </a:r>
            <a:r>
              <a:rPr dirty="0" sz="1100" spc="-50">
                <a:latin typeface="Georgia"/>
                <a:cs typeface="Georgia"/>
              </a:rPr>
              <a:t> 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año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70">
                <a:latin typeface="Georgia"/>
                <a:cs typeface="Georgia"/>
              </a:rPr>
              <a:t>2022, </a:t>
            </a:r>
            <a:r>
              <a:rPr dirty="0" sz="1100" spc="-6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corresponde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 crecimiento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35">
                <a:latin typeface="Georgia"/>
                <a:cs typeface="Georgia"/>
              </a:rPr>
              <a:t>comunidades.</a:t>
            </a:r>
            <a:r>
              <a:rPr dirty="0" sz="1100" spc="2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Vemos</a:t>
            </a:r>
            <a:r>
              <a:rPr dirty="0" sz="1100" spc="17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promedio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registra </a:t>
            </a:r>
            <a:r>
              <a:rPr dirty="0" sz="1100" spc="70">
                <a:latin typeface="Georgia"/>
                <a:cs typeface="Georgia"/>
              </a:rPr>
              <a:t>1 </a:t>
            </a:r>
            <a:r>
              <a:rPr dirty="0" sz="1100" spc="-25">
                <a:latin typeface="Georgia"/>
                <a:cs typeface="Georgia"/>
              </a:rPr>
              <a:t>pago 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unidad,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corresponde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70">
                <a:latin typeface="Georgia"/>
                <a:cs typeface="Georgia"/>
              </a:rPr>
              <a:t>1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pago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cuota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mantenimiento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emitida.</a:t>
            </a:r>
            <a:endParaRPr sz="11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350">
              <a:latin typeface="Georgia"/>
              <a:cs typeface="Georgia"/>
            </a:endParaRPr>
          </a:p>
          <a:p>
            <a:pPr marL="414020">
              <a:lnSpc>
                <a:spcPct val="100000"/>
              </a:lnSpc>
              <a:spcBef>
                <a:spcPts val="5"/>
              </a:spcBef>
              <a:tabLst>
                <a:tab pos="880110" algn="l"/>
              </a:tabLst>
            </a:pPr>
            <a:r>
              <a:rPr dirty="0" sz="1100" spc="-15" b="1">
                <a:latin typeface="Georgia"/>
                <a:cs typeface="Georgia"/>
              </a:rPr>
              <a:t>1.0.7	</a:t>
            </a:r>
            <a:r>
              <a:rPr dirty="0" sz="1100" spc="-45" b="1">
                <a:latin typeface="Georgia"/>
                <a:cs typeface="Georgia"/>
              </a:rPr>
              <a:t>Graficaremos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la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evolución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los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egresos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30" b="1">
                <a:latin typeface="Georgia"/>
                <a:cs typeface="Georgia"/>
              </a:rPr>
              <a:t>(gastos)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pagos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en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año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85" b="1">
                <a:latin typeface="Georgia"/>
                <a:cs typeface="Georgia"/>
              </a:rPr>
              <a:t>2022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14400" y="8047679"/>
            <a:ext cx="5944235" cy="1095375"/>
            <a:chOff x="914400" y="8047679"/>
            <a:chExt cx="5944235" cy="1095375"/>
          </a:xfrm>
        </p:grpSpPr>
        <p:sp>
          <p:nvSpPr>
            <p:cNvPr id="5" name="object 5"/>
            <p:cNvSpPr/>
            <p:nvPr/>
          </p:nvSpPr>
          <p:spPr>
            <a:xfrm>
              <a:off x="914400" y="8047679"/>
              <a:ext cx="5944235" cy="1095375"/>
            </a:xfrm>
            <a:custGeom>
              <a:avLst/>
              <a:gdLst/>
              <a:ahLst/>
              <a:cxnLst/>
              <a:rect l="l" t="t" r="r" b="b"/>
              <a:pathLst>
                <a:path w="5944234" h="109537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1069465"/>
                  </a:lnTo>
                  <a:lnTo>
                    <a:pt x="1988" y="1079316"/>
                  </a:lnTo>
                  <a:lnTo>
                    <a:pt x="7411" y="1087359"/>
                  </a:lnTo>
                  <a:lnTo>
                    <a:pt x="15455" y="1092782"/>
                  </a:lnTo>
                  <a:lnTo>
                    <a:pt x="25305" y="1094771"/>
                  </a:lnTo>
                  <a:lnTo>
                    <a:pt x="5918371" y="1094771"/>
                  </a:lnTo>
                  <a:lnTo>
                    <a:pt x="5928221" y="1092782"/>
                  </a:lnTo>
                  <a:lnTo>
                    <a:pt x="5936265" y="1087359"/>
                  </a:lnTo>
                  <a:lnTo>
                    <a:pt x="5941688" y="1079316"/>
                  </a:lnTo>
                  <a:lnTo>
                    <a:pt x="5943676" y="106946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27052" y="8060332"/>
              <a:ext cx="5918835" cy="1082675"/>
            </a:xfrm>
            <a:custGeom>
              <a:avLst/>
              <a:gdLst/>
              <a:ahLst/>
              <a:cxnLst/>
              <a:rect l="l" t="t" r="r" b="b"/>
              <a:pathLst>
                <a:path w="5918834" h="108267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1069465"/>
                  </a:lnTo>
                  <a:lnTo>
                    <a:pt x="0" y="1076454"/>
                  </a:lnTo>
                  <a:lnTo>
                    <a:pt x="5664" y="1082118"/>
                  </a:lnTo>
                  <a:lnTo>
                    <a:pt x="5912706" y="1082118"/>
                  </a:lnTo>
                  <a:lnTo>
                    <a:pt x="5918371" y="1076454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500062" y="8043213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[15]: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8" name="object 8"/>
          <p:cNvSpPr txBox="1"/>
          <p:nvPr/>
        </p:nvSpPr>
        <p:spPr>
          <a:xfrm>
            <a:off x="927052" y="8060332"/>
            <a:ext cx="5918835" cy="108267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10">
                <a:latin typeface="Lucida Sans Unicode"/>
                <a:cs typeface="Lucida Sans Unicode"/>
              </a:rPr>
              <a:t>qty_sb_vs_periodo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alt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Chart(df_com_charact)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mark_bar()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encode(</a:t>
            </a:r>
            <a:endParaRPr sz="1100">
              <a:latin typeface="Lucida Sans Unicode"/>
              <a:cs typeface="Lucida Sans Unicode"/>
            </a:endParaRPr>
          </a:p>
          <a:p>
            <a:pPr marL="328295" marR="2381250">
              <a:lnSpc>
                <a:spcPct val="102600"/>
              </a:lnSpc>
            </a:pPr>
            <a:r>
              <a:rPr dirty="0" sz="1100" spc="85">
                <a:latin typeface="Lucida Sans Unicode"/>
                <a:cs typeface="Lucida Sans Unicode"/>
              </a:rPr>
              <a:t>alt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85">
                <a:latin typeface="Lucida Sans Unicode"/>
                <a:cs typeface="Lucida Sans Unicode"/>
              </a:rPr>
              <a:t>X(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'qty_sb:Q'</a:t>
            </a:r>
            <a:r>
              <a:rPr dirty="0" sz="1100" spc="85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8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'Egresos</a:t>
            </a:r>
            <a:r>
              <a:rPr dirty="0" sz="1100" spc="22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40">
                <a:solidFill>
                  <a:srgbClr val="BA2121"/>
                </a:solidFill>
                <a:latin typeface="Lucida Sans Unicode"/>
                <a:cs typeface="Lucida Sans Unicode"/>
              </a:rPr>
              <a:t>(Qty.)'</a:t>
            </a:r>
            <a:r>
              <a:rPr dirty="0" sz="1100" spc="140">
                <a:latin typeface="Lucida Sans Unicode"/>
                <a:cs typeface="Lucida Sans Unicode"/>
              </a:rPr>
              <a:t>),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85">
                <a:latin typeface="Lucida Sans Unicode"/>
                <a:cs typeface="Lucida Sans Unicode"/>
              </a:rPr>
              <a:t>title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'Periodos'</a:t>
            </a:r>
            <a:r>
              <a:rPr dirty="0" sz="1100" spc="85">
                <a:latin typeface="Lucida Sans Unicode"/>
                <a:cs typeface="Lucida Sans Unicode"/>
              </a:rPr>
              <a:t>), </a:t>
            </a:r>
            <a:r>
              <a:rPr dirty="0" sz="1100" spc="90"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tooltip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65">
                <a:latin typeface="Lucida Sans Unicode"/>
                <a:cs typeface="Lucida Sans Unicode"/>
              </a:rPr>
              <a:t>[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'qty_sb'</a:t>
            </a:r>
            <a:r>
              <a:rPr dirty="0" sz="1100" spc="65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300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2" name="object 2"/>
          <p:cNvSpPr txBox="1"/>
          <p:nvPr/>
        </p:nvSpPr>
        <p:spPr>
          <a:xfrm>
            <a:off x="927052" y="914353"/>
            <a:ext cx="5918835" cy="3184525"/>
          </a:xfrm>
          <a:prstGeom prst="rect">
            <a:avLst/>
          </a:prstGeom>
          <a:solidFill>
            <a:srgbClr val="F7F7F7"/>
          </a:solidFill>
        </p:spPr>
        <p:txBody>
          <a:bodyPr wrap="square" lIns="0" tIns="16510" rIns="0" bIns="0" rtlCol="0" vert="horz">
            <a:spAutoFit/>
          </a:bodyPr>
          <a:lstStyle/>
          <a:p>
            <a:pPr marL="37465">
              <a:lnSpc>
                <a:spcPct val="100000"/>
              </a:lnSpc>
              <a:spcBef>
                <a:spcPts val="130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28295" marR="1071880" indent="-291465">
              <a:lnSpc>
                <a:spcPct val="102600"/>
              </a:lnSpc>
            </a:pPr>
            <a:r>
              <a:rPr dirty="0" sz="1100" spc="15">
                <a:latin typeface="Lucida Sans Unicode"/>
                <a:cs typeface="Lucida Sans Unicode"/>
              </a:rPr>
              <a:t>sb_total_vs_periodo</a:t>
            </a:r>
            <a:r>
              <a:rPr dirty="0" sz="1100" spc="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25">
                <a:latin typeface="Lucida Sans Unicode"/>
                <a:cs typeface="Lucida Sans Unicode"/>
              </a:rPr>
              <a:t>alt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>
                <a:latin typeface="Lucida Sans Unicode"/>
                <a:cs typeface="Lucida Sans Unicode"/>
              </a:rPr>
              <a:t>Chart(df_com_charact)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5">
                <a:latin typeface="Lucida Sans Unicode"/>
                <a:cs typeface="Lucida Sans Unicode"/>
              </a:rPr>
              <a:t>mark_bar()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25">
                <a:latin typeface="Lucida Sans Unicode"/>
                <a:cs typeface="Lucida Sans Unicode"/>
              </a:rPr>
              <a:t>encode(  </a:t>
            </a:r>
            <a:r>
              <a:rPr dirty="0" sz="1100" spc="95">
                <a:latin typeface="Lucida Sans Unicode"/>
                <a:cs typeface="Lucida Sans Unicode"/>
              </a:rPr>
              <a:t>alt</a:t>
            </a:r>
            <a:r>
              <a:rPr dirty="0" sz="1100" spc="9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95">
                <a:latin typeface="Lucida Sans Unicode"/>
                <a:cs typeface="Lucida Sans Unicode"/>
              </a:rPr>
              <a:t>X(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'sb_total:Q'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8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35">
                <a:solidFill>
                  <a:srgbClr val="BA2121"/>
                </a:solidFill>
                <a:latin typeface="Lucida Sans Unicode"/>
                <a:cs typeface="Lucida Sans Unicode"/>
              </a:rPr>
              <a:t>'Monto</a:t>
            </a:r>
            <a:r>
              <a:rPr dirty="0" sz="1100" spc="229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total</a:t>
            </a:r>
            <a:r>
              <a:rPr dirty="0" sz="1100" spc="229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80">
                <a:solidFill>
                  <a:srgbClr val="BA2121"/>
                </a:solidFill>
                <a:latin typeface="Lucida Sans Unicode"/>
                <a:cs typeface="Lucida Sans Unicode"/>
              </a:rPr>
              <a:t>de</a:t>
            </a:r>
            <a:r>
              <a:rPr dirty="0" sz="1100" spc="-3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25">
                <a:solidFill>
                  <a:srgbClr val="BA2121"/>
                </a:solidFill>
                <a:latin typeface="Lucida Sans Unicode"/>
                <a:cs typeface="Lucida Sans Unicode"/>
              </a:rPr>
              <a:t>egresos</a:t>
            </a:r>
            <a:r>
              <a:rPr dirty="0" sz="1100" spc="229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40">
                <a:solidFill>
                  <a:srgbClr val="BA2121"/>
                </a:solidFill>
                <a:latin typeface="Lucida Sans Unicode"/>
                <a:cs typeface="Lucida Sans Unicode"/>
              </a:rPr>
              <a:t>(Qty.)'</a:t>
            </a:r>
            <a:r>
              <a:rPr dirty="0" sz="1100" spc="140">
                <a:latin typeface="Lucida Sans Unicode"/>
                <a:cs typeface="Lucida Sans Unicode"/>
              </a:rPr>
              <a:t>), </a:t>
            </a:r>
            <a:r>
              <a:rPr dirty="0" sz="1100" spc="14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1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55">
                <a:solidFill>
                  <a:srgbClr val="BA2121"/>
                </a:solidFill>
                <a:latin typeface="Lucida Sans Unicode"/>
                <a:cs typeface="Lucida Sans Unicode"/>
              </a:rPr>
              <a:t>''</a:t>
            </a:r>
            <a:r>
              <a:rPr dirty="0" sz="1100" spc="15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80">
                <a:latin typeface="Lucida Sans Unicode"/>
                <a:cs typeface="Lucida Sans Unicode"/>
              </a:rPr>
              <a:t>tooltip</a:t>
            </a:r>
            <a:r>
              <a:rPr dirty="0" sz="1100" spc="8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80">
                <a:latin typeface="Lucida Sans Unicode"/>
                <a:cs typeface="Lucida Sans Unicode"/>
              </a:rPr>
              <a:t>[</a:t>
            </a:r>
            <a:r>
              <a:rPr dirty="0" sz="1100" spc="80">
                <a:solidFill>
                  <a:srgbClr val="BA2121"/>
                </a:solidFill>
                <a:latin typeface="Lucida Sans Unicode"/>
                <a:cs typeface="Lucida Sans Unicode"/>
              </a:rPr>
              <a:t>'sb_total'</a:t>
            </a:r>
            <a:r>
              <a:rPr dirty="0" sz="1100" spc="8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300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28295" marR="126364" indent="-291465">
              <a:lnSpc>
                <a:spcPct val="102699"/>
              </a:lnSpc>
            </a:pPr>
            <a:r>
              <a:rPr dirty="0" sz="1100" spc="20">
                <a:latin typeface="Lucida Sans Unicode"/>
                <a:cs typeface="Lucida Sans Unicode"/>
              </a:rPr>
              <a:t>bills_vs_qty_sbs_vs_periodo</a:t>
            </a:r>
            <a:r>
              <a:rPr dirty="0" sz="1100" spc="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alt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Chart(df_com_charact)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mark_bar()</a:t>
            </a:r>
            <a:r>
              <a:rPr dirty="0" sz="1100" spc="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encode( </a:t>
            </a:r>
            <a:r>
              <a:rPr dirty="0" sz="1100" spc="25">
                <a:latin typeface="Lucida Sans Unicode"/>
                <a:cs typeface="Lucida Sans Unicode"/>
              </a:rPr>
              <a:t> </a:t>
            </a:r>
            <a:r>
              <a:rPr dirty="0" sz="1100" spc="80">
                <a:latin typeface="Lucida Sans Unicode"/>
                <a:cs typeface="Lucida Sans Unicode"/>
              </a:rPr>
              <a:t>alt</a:t>
            </a:r>
            <a:r>
              <a:rPr dirty="0" sz="1100" spc="8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80">
                <a:latin typeface="Lucida Sans Unicode"/>
                <a:cs typeface="Lucida Sans Unicode"/>
              </a:rPr>
              <a:t>X(</a:t>
            </a:r>
            <a:r>
              <a:rPr dirty="0" sz="1100" spc="80">
                <a:solidFill>
                  <a:srgbClr val="BA2121"/>
                </a:solidFill>
                <a:latin typeface="Lucida Sans Unicode"/>
                <a:cs typeface="Lucida Sans Unicode"/>
              </a:rPr>
              <a:t>'bills_vs_qty_sbs:Q'</a:t>
            </a:r>
            <a:r>
              <a:rPr dirty="0" sz="1100" spc="80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8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'Boletas</a:t>
            </a:r>
            <a:r>
              <a:rPr dirty="0" sz="1100" spc="229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>
                <a:solidFill>
                  <a:srgbClr val="BA2121"/>
                </a:solidFill>
                <a:latin typeface="Lucida Sans Unicode"/>
                <a:cs typeface="Lucida Sans Unicode"/>
              </a:rPr>
              <a:t>emitidas</a:t>
            </a:r>
            <a:r>
              <a:rPr dirty="0" sz="1100" spc="229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35">
                <a:solidFill>
                  <a:srgbClr val="BA2121"/>
                </a:solidFill>
                <a:latin typeface="Lucida Sans Unicode"/>
                <a:cs typeface="Lucida Sans Unicode"/>
              </a:rPr>
              <a:t>por</a:t>
            </a:r>
            <a:r>
              <a:rPr dirty="0" sz="1100" spc="23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45">
                <a:solidFill>
                  <a:srgbClr val="BA2121"/>
                </a:solidFill>
                <a:latin typeface="Lucida Sans Unicode"/>
                <a:cs typeface="Lucida Sans Unicode"/>
              </a:rPr>
              <a:t>cada</a:t>
            </a:r>
            <a:r>
              <a:rPr dirty="0" sz="1100" spc="229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30">
                <a:solidFill>
                  <a:srgbClr val="BA2121"/>
                </a:solidFill>
                <a:latin typeface="Lucida Sans Unicode"/>
                <a:cs typeface="Lucida Sans Unicode"/>
              </a:rPr>
              <a:t>egreso</a:t>
            </a:r>
            <a:r>
              <a:rPr dirty="0" sz="1100" spc="229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(Qty.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21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210">
                <a:solidFill>
                  <a:srgbClr val="BA2121"/>
                </a:solidFill>
                <a:latin typeface="Lucida Sans Unicode"/>
                <a:cs typeface="Lucida Sans Unicode"/>
              </a:rPr>
              <a:t>)'</a:t>
            </a:r>
            <a:r>
              <a:rPr dirty="0" sz="1100" spc="210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 marR="3545204">
              <a:lnSpc>
                <a:spcPct val="102600"/>
              </a:lnSpc>
              <a:spcBef>
                <a:spcPts val="100"/>
              </a:spcBef>
            </a:pP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1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55">
                <a:solidFill>
                  <a:srgbClr val="BA2121"/>
                </a:solidFill>
                <a:latin typeface="Lucida Sans Unicode"/>
                <a:cs typeface="Lucida Sans Unicode"/>
              </a:rPr>
              <a:t>''</a:t>
            </a:r>
            <a:r>
              <a:rPr dirty="0" sz="1100" spc="155">
                <a:latin typeface="Lucida Sans Unicode"/>
                <a:cs typeface="Lucida Sans Unicode"/>
              </a:rPr>
              <a:t>), </a:t>
            </a:r>
            <a:r>
              <a:rPr dirty="0" sz="1100" spc="16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tooltip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215">
                <a:latin typeface="Lucida Sans Unicode"/>
                <a:cs typeface="Lucida Sans Unicode"/>
              </a:rPr>
              <a:t>[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bills_vs_qty_sbs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5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300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</a:pPr>
            <a:r>
              <a:rPr dirty="0" sz="1100" spc="-10">
                <a:latin typeface="Lucida Sans Unicode"/>
                <a:cs typeface="Lucida Sans Unicode"/>
              </a:rPr>
              <a:t>qty_sb_vs_periodo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160">
                <a:solidFill>
                  <a:srgbClr val="666666"/>
                </a:solidFill>
                <a:latin typeface="Lucida Sans Unicode"/>
                <a:cs typeface="Lucida Sans Unicode"/>
              </a:rPr>
              <a:t>|</a:t>
            </a:r>
            <a:r>
              <a:rPr dirty="0" sz="1100" spc="24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sb_total_vs_periodo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160">
                <a:solidFill>
                  <a:srgbClr val="666666"/>
                </a:solidFill>
                <a:latin typeface="Lucida Sans Unicode"/>
                <a:cs typeface="Lucida Sans Unicode"/>
              </a:rPr>
              <a:t>|</a:t>
            </a:r>
            <a:r>
              <a:rPr dirty="0" sz="1100" spc="24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bills_vs_qty_sbs_vs_periodo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00062" y="4198885"/>
            <a:ext cx="6370955" cy="142811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[15]:</a:t>
            </a:r>
            <a:r>
              <a:rPr dirty="0" sz="1100" spc="270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alt.HConcatChart(…)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900">
              <a:latin typeface="Lucida Sans Unicode"/>
              <a:cs typeface="Lucida Sans Unicode"/>
            </a:endParaRPr>
          </a:p>
          <a:p>
            <a:pPr algn="just" marL="414020" marR="5080">
              <a:lnSpc>
                <a:spcPct val="102600"/>
              </a:lnSpc>
            </a:pPr>
            <a:r>
              <a:rPr dirty="0" sz="1100" spc="-30">
                <a:latin typeface="Georgia"/>
                <a:cs typeface="Georgia"/>
              </a:rPr>
              <a:t>Conclusiones: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5">
                <a:latin typeface="Georgia"/>
                <a:cs typeface="Georgia"/>
              </a:rPr>
              <a:t>El </a:t>
            </a:r>
            <a:r>
              <a:rPr dirty="0" sz="1100" spc="-25">
                <a:latin typeface="Georgia"/>
                <a:cs typeface="Georgia"/>
              </a:rPr>
              <a:t>registro </a:t>
            </a:r>
            <a:r>
              <a:rPr dirty="0" sz="1100" spc="-40">
                <a:latin typeface="Georgia"/>
                <a:cs typeface="Georgia"/>
              </a:rPr>
              <a:t>egresos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20">
                <a:latin typeface="Georgia"/>
                <a:cs typeface="Georgia"/>
              </a:rPr>
              <a:t>plataforma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incrementó un </a:t>
            </a:r>
            <a:r>
              <a:rPr dirty="0" sz="1100" spc="-45">
                <a:latin typeface="Georgia"/>
                <a:cs typeface="Georgia"/>
              </a:rPr>
              <a:t>23%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 </a:t>
            </a:r>
            <a:r>
              <a:rPr dirty="0" sz="1100" spc="-35">
                <a:latin typeface="Georgia"/>
                <a:cs typeface="Georgia"/>
              </a:rPr>
              <a:t>año </a:t>
            </a:r>
            <a:r>
              <a:rPr dirty="0" sz="1100" spc="-50">
                <a:latin typeface="Georgia"/>
                <a:cs typeface="Georgia"/>
              </a:rPr>
              <a:t>2022aproxi- 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madamente </a:t>
            </a:r>
            <a:r>
              <a:rPr dirty="0" sz="1100" spc="-40">
                <a:latin typeface="Georgia"/>
                <a:cs typeface="Georgia"/>
              </a:rPr>
              <a:t>con </a:t>
            </a:r>
            <a:r>
              <a:rPr dirty="0" sz="1100" spc="-30">
                <a:latin typeface="Georgia"/>
                <a:cs typeface="Georgia"/>
              </a:rPr>
              <a:t>el crecimiento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35">
                <a:latin typeface="Georgia"/>
                <a:cs typeface="Georgia"/>
              </a:rPr>
              <a:t>comunidades.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-45">
                <a:latin typeface="Georgia"/>
                <a:cs typeface="Georgia"/>
              </a:rPr>
              <a:t> Vemos</a:t>
            </a:r>
            <a:r>
              <a:rPr dirty="0" sz="1100" spc="-40">
                <a:latin typeface="Georgia"/>
                <a:cs typeface="Georgia"/>
              </a:rPr>
              <a:t> que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promedio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registra </a:t>
            </a:r>
            <a:r>
              <a:rPr dirty="0" sz="1100" spc="-30">
                <a:latin typeface="Georgia"/>
                <a:cs typeface="Georgia"/>
              </a:rPr>
              <a:t>aproxi- 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madamente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70">
                <a:latin typeface="Georgia"/>
                <a:cs typeface="Georgia"/>
              </a:rPr>
              <a:t>1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egreso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unidad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5">
                <a:latin typeface="Georgia"/>
                <a:cs typeface="Georgia"/>
              </a:rPr>
              <a:t>(Cuota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mantenimiento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emitida).</a:t>
            </a:r>
            <a:endParaRPr sz="11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300">
              <a:latin typeface="Georgia"/>
              <a:cs typeface="Georgia"/>
            </a:endParaRPr>
          </a:p>
          <a:p>
            <a:pPr marL="880110" marR="5080" indent="-466090">
              <a:lnSpc>
                <a:spcPct val="102600"/>
              </a:lnSpc>
              <a:tabLst>
                <a:tab pos="880110" algn="l"/>
              </a:tabLst>
            </a:pPr>
            <a:r>
              <a:rPr dirty="0" sz="1100" spc="-40" b="1">
                <a:latin typeface="Georgia"/>
                <a:cs typeface="Georgia"/>
              </a:rPr>
              <a:t>1.0.8	</a:t>
            </a:r>
            <a:r>
              <a:rPr dirty="0" sz="1100" spc="-45" b="1">
                <a:latin typeface="Georgia"/>
                <a:cs typeface="Georgia"/>
              </a:rPr>
              <a:t>Graficaremos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la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evolución</a:t>
            </a:r>
            <a:r>
              <a:rPr dirty="0" sz="1100" spc="14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del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costos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la</a:t>
            </a:r>
            <a:r>
              <a:rPr dirty="0" sz="1100" spc="145" b="1">
                <a:latin typeface="Georgia"/>
                <a:cs typeface="Georgia"/>
              </a:rPr>
              <a:t> </a:t>
            </a:r>
            <a:r>
              <a:rPr dirty="0" sz="1100" spc="-30" b="1">
                <a:latin typeface="Georgia"/>
                <a:cs typeface="Georgia"/>
              </a:rPr>
              <a:t>cuota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mantenimiento</a:t>
            </a:r>
            <a:r>
              <a:rPr dirty="0" sz="1100" spc="14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por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unidad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en </a:t>
            </a:r>
            <a:r>
              <a:rPr dirty="0" sz="1100" spc="-26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año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85" b="1">
                <a:latin typeface="Georgia"/>
                <a:cs typeface="Georgia"/>
              </a:rPr>
              <a:t>2022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0062" y="5698425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[16]: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27052" y="5715549"/>
            <a:ext cx="5918835" cy="1957705"/>
          </a:xfrm>
          <a:prstGeom prst="rect">
            <a:avLst/>
          </a:prstGeom>
          <a:solidFill>
            <a:srgbClr val="F7F7F7"/>
          </a:solidFill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10">
                <a:latin typeface="Lucida Sans Unicode"/>
                <a:cs typeface="Lucida Sans Unicode"/>
              </a:rPr>
              <a:t>cost_per_prop_vs_periodo</a:t>
            </a:r>
            <a:r>
              <a:rPr dirty="0" sz="1100" spc="27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alt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Chart(df_com_charact)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mark_circle(size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=60</a:t>
            </a:r>
            <a:r>
              <a:rPr dirty="0" sz="1100" spc="25">
                <a:latin typeface="Lucida Sans Unicode"/>
                <a:cs typeface="Lucida Sans Unicode"/>
              </a:rPr>
              <a:t>)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-1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-15">
                <a:latin typeface="Lucida Sans Unicode"/>
                <a:cs typeface="Lucida Sans Unicode"/>
              </a:rPr>
              <a:t>encode(</a:t>
            </a:r>
            <a:endParaRPr sz="1100">
              <a:latin typeface="Lucida Sans Unicode"/>
              <a:cs typeface="Lucida Sans Unicode"/>
            </a:endParaRPr>
          </a:p>
          <a:p>
            <a:pPr marL="328295" marR="1217295">
              <a:lnSpc>
                <a:spcPct val="102600"/>
              </a:lnSpc>
              <a:spcBef>
                <a:spcPts val="100"/>
              </a:spcBef>
            </a:pPr>
            <a:r>
              <a:rPr dirty="0" sz="1100" spc="55">
                <a:latin typeface="Lucida Sans Unicode"/>
                <a:cs typeface="Lucida Sans Unicode"/>
              </a:rPr>
              <a:t>alt</a:t>
            </a:r>
            <a:r>
              <a:rPr dirty="0" sz="1100" spc="5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55">
                <a:latin typeface="Lucida Sans Unicode"/>
                <a:cs typeface="Lucida Sans Unicode"/>
              </a:rPr>
              <a:t>X(</a:t>
            </a:r>
            <a:r>
              <a:rPr dirty="0" sz="1100" spc="55">
                <a:solidFill>
                  <a:srgbClr val="BA2121"/>
                </a:solidFill>
                <a:latin typeface="Lucida Sans Unicode"/>
                <a:cs typeface="Lucida Sans Unicode"/>
              </a:rPr>
              <a:t>'cost_per_prop:Q'</a:t>
            </a:r>
            <a:r>
              <a:rPr dirty="0" sz="1100" spc="55">
                <a:latin typeface="Lucida Sans Unicode"/>
                <a:cs typeface="Lucida Sans Unicode"/>
              </a:rPr>
              <a:t>, </a:t>
            </a:r>
            <a:r>
              <a:rPr dirty="0" sz="1100" spc="155">
                <a:latin typeface="Lucida Sans Unicode"/>
                <a:cs typeface="Lucida Sans Unicode"/>
              </a:rPr>
              <a:t>title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">
                <a:solidFill>
                  <a:srgbClr val="BA2121"/>
                </a:solidFill>
                <a:latin typeface="Lucida Sans Unicode"/>
                <a:cs typeface="Lucida Sans Unicode"/>
              </a:rPr>
              <a:t>'Costo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35">
                <a:solidFill>
                  <a:srgbClr val="BA2121"/>
                </a:solidFill>
                <a:latin typeface="Lucida Sans Unicode"/>
                <a:cs typeface="Lucida Sans Unicode"/>
              </a:rPr>
              <a:t>por</a:t>
            </a:r>
            <a:r>
              <a:rPr dirty="0" sz="1100" spc="-3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35">
                <a:solidFill>
                  <a:srgbClr val="BA2121"/>
                </a:solidFill>
                <a:latin typeface="Lucida Sans Unicode"/>
                <a:cs typeface="Lucida Sans Unicode"/>
              </a:rPr>
              <a:t>propiedad</a:t>
            </a:r>
            <a:r>
              <a:rPr dirty="0" sz="1100" spc="-3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75">
                <a:solidFill>
                  <a:srgbClr val="BA2121"/>
                </a:solidFill>
                <a:latin typeface="Lucida Sans Unicode"/>
                <a:cs typeface="Lucida Sans Unicode"/>
              </a:rPr>
              <a:t>($)'</a:t>
            </a:r>
            <a:r>
              <a:rPr dirty="0" sz="1100" spc="175">
                <a:latin typeface="Lucida Sans Unicode"/>
                <a:cs typeface="Lucida Sans Unicode"/>
              </a:rPr>
              <a:t>),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85">
                <a:latin typeface="Lucida Sans Unicode"/>
                <a:cs typeface="Lucida Sans Unicode"/>
              </a:rPr>
              <a:t>title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'Periodos'</a:t>
            </a:r>
            <a:r>
              <a:rPr dirty="0" sz="1100" spc="8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50">
                <a:latin typeface="Lucida Sans Unicode"/>
                <a:cs typeface="Lucida Sans Unicode"/>
              </a:rPr>
              <a:t>color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50">
                <a:latin typeface="Lucida Sans Unicode"/>
                <a:cs typeface="Lucida Sans Unicode"/>
              </a:rPr>
              <a:t>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70">
                <a:latin typeface="Lucida Sans Unicode"/>
                <a:cs typeface="Lucida Sans Unicode"/>
              </a:rPr>
              <a:t>tooltip</a:t>
            </a:r>
            <a:r>
              <a:rPr dirty="0" sz="1100" spc="7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70">
                <a:latin typeface="Lucida Sans Unicode"/>
                <a:cs typeface="Lucida Sans Unicode"/>
              </a:rPr>
              <a:t>[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70">
                <a:latin typeface="Lucida Sans Unicode"/>
                <a:cs typeface="Lucida Sans Unicode"/>
              </a:rPr>
              <a:t>,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'cost_per_prop'</a:t>
            </a:r>
            <a:r>
              <a:rPr dirty="0" sz="1100" spc="45">
                <a:latin typeface="Lucida Sans Unicode"/>
                <a:cs typeface="Lucida Sans Unicode"/>
              </a:rPr>
              <a:t>,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130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13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28295" marR="3908425" indent="-291465">
              <a:lnSpc>
                <a:spcPct val="102600"/>
              </a:lnSpc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90">
                <a:latin typeface="Lucida Sans Unicode"/>
                <a:cs typeface="Lucida Sans Unicode"/>
              </a:rPr>
              <a:t>interactive(</a:t>
            </a:r>
            <a:r>
              <a:rPr dirty="0" sz="1100" spc="60">
                <a:latin typeface="Lucida Sans Unicode"/>
                <a:cs typeface="Lucida Sans Unicode"/>
              </a:rPr>
              <a:t>)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0">
                <a:latin typeface="Lucida Sans Unicode"/>
                <a:cs typeface="Lucida Sans Unicode"/>
              </a:rPr>
              <a:t>properties(  </a:t>
            </a:r>
            <a:r>
              <a:rPr dirty="0" sz="1100" spc="5">
                <a:latin typeface="Lucida Sans Unicode"/>
                <a:cs typeface="Lucida Sans Unicode"/>
              </a:rPr>
              <a:t>height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50</a:t>
            </a:r>
            <a:r>
              <a:rPr dirty="0" sz="1100" spc="-13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220">
                <a:latin typeface="Lucida Sans Unicode"/>
                <a:cs typeface="Lucida Sans Unicode"/>
              </a:rPr>
              <a:t>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1000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-10">
                <a:latin typeface="Lucida Sans Unicode"/>
                <a:cs typeface="Lucida Sans Unicode"/>
              </a:rPr>
              <a:t>cost_per_prop_vs_periodo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0062" y="7773185"/>
            <a:ext cx="6370955" cy="890269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[16]:</a:t>
            </a:r>
            <a:r>
              <a:rPr dirty="0" sz="1100" spc="26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alt.Chart(…)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900">
              <a:latin typeface="Lucida Sans Unicode"/>
              <a:cs typeface="Lucida Sans Unicode"/>
            </a:endParaRPr>
          </a:p>
          <a:p>
            <a:pPr algn="just" marL="414020" marR="5080">
              <a:lnSpc>
                <a:spcPct val="102600"/>
              </a:lnSpc>
            </a:pPr>
            <a:r>
              <a:rPr dirty="0" sz="1100" spc="-30">
                <a:latin typeface="Georgia"/>
                <a:cs typeface="Georgia"/>
              </a:rPr>
              <a:t>Conclusiones: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 </a:t>
            </a:r>
            <a:r>
              <a:rPr dirty="0" sz="1100" spc="-15">
                <a:latin typeface="Georgia"/>
                <a:cs typeface="Georgia"/>
              </a:rPr>
              <a:t>Exceptuando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40">
                <a:latin typeface="Georgia"/>
                <a:cs typeface="Georgia"/>
              </a:rPr>
              <a:t>regiones de </a:t>
            </a:r>
            <a:r>
              <a:rPr dirty="0" sz="1100" spc="-20">
                <a:latin typeface="Georgia"/>
                <a:cs typeface="Georgia"/>
              </a:rPr>
              <a:t>Magallanes, </a:t>
            </a:r>
            <a:r>
              <a:rPr dirty="0" sz="1100" spc="-35">
                <a:latin typeface="Georgia"/>
                <a:cs typeface="Georgia"/>
              </a:rPr>
              <a:t>los </a:t>
            </a:r>
            <a:r>
              <a:rPr dirty="0" sz="1100" spc="-30">
                <a:latin typeface="Georgia"/>
                <a:cs typeface="Georgia"/>
              </a:rPr>
              <a:t>costos has permanecido </a:t>
            </a:r>
            <a:r>
              <a:rPr dirty="0" sz="1100" spc="-35">
                <a:latin typeface="Georgia"/>
                <a:cs typeface="Georgia"/>
              </a:rPr>
              <a:t>similares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35">
                <a:latin typeface="Georgia"/>
                <a:cs typeface="Georgia"/>
              </a:rPr>
              <a:t>los 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largo </a:t>
            </a:r>
            <a:r>
              <a:rPr dirty="0" sz="1100" spc="-30">
                <a:latin typeface="Georgia"/>
                <a:cs typeface="Georgia"/>
              </a:rPr>
              <a:t>del </a:t>
            </a:r>
            <a:r>
              <a:rPr dirty="0" sz="1100" spc="-85">
                <a:latin typeface="Georgia"/>
                <a:cs typeface="Georgia"/>
              </a:rPr>
              <a:t>2022</a:t>
            </a:r>
            <a:r>
              <a:rPr dirty="0" sz="1100" spc="-8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aun tomando </a:t>
            </a:r>
            <a:r>
              <a:rPr dirty="0" sz="1100" spc="-50">
                <a:latin typeface="Georgia"/>
                <a:cs typeface="Georgia"/>
              </a:rPr>
              <a:t>en </a:t>
            </a:r>
            <a:r>
              <a:rPr dirty="0" sz="1100" spc="-15">
                <a:latin typeface="Georgia"/>
                <a:cs typeface="Georgia"/>
              </a:rPr>
              <a:t>cuanta la </a:t>
            </a:r>
            <a:r>
              <a:rPr dirty="0" sz="1100" spc="-30">
                <a:latin typeface="Georgia"/>
                <a:cs typeface="Georgia"/>
              </a:rPr>
              <a:t>inflación.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 </a:t>
            </a:r>
            <a:r>
              <a:rPr dirty="0" sz="1100" spc="-30">
                <a:latin typeface="Georgia"/>
                <a:cs typeface="Georgia"/>
              </a:rPr>
              <a:t>Se </a:t>
            </a:r>
            <a:r>
              <a:rPr dirty="0" sz="1100" spc="-25">
                <a:latin typeface="Georgia"/>
                <a:cs typeface="Georgia"/>
              </a:rPr>
              <a:t>necesita </a:t>
            </a:r>
            <a:r>
              <a:rPr dirty="0" sz="1100" spc="-35">
                <a:latin typeface="Georgia"/>
                <a:cs typeface="Georgia"/>
              </a:rPr>
              <a:t>un </a:t>
            </a:r>
            <a:r>
              <a:rPr dirty="0" sz="1100" spc="-25">
                <a:latin typeface="Georgia"/>
                <a:cs typeface="Georgia"/>
              </a:rPr>
              <a:t>estudio </a:t>
            </a:r>
            <a:r>
              <a:rPr dirty="0" sz="1100" spc="-40">
                <a:latin typeface="Georgia"/>
                <a:cs typeface="Georgia"/>
              </a:rPr>
              <a:t>mas </a:t>
            </a:r>
            <a:r>
              <a:rPr dirty="0" sz="1100" spc="-35">
                <a:latin typeface="Georgia"/>
                <a:cs typeface="Georgia"/>
              </a:rPr>
              <a:t>profundo </a:t>
            </a:r>
            <a:r>
              <a:rPr dirty="0" sz="1100" spc="-50">
                <a:latin typeface="Georgia"/>
                <a:cs typeface="Georgia"/>
              </a:rPr>
              <a:t>en </a:t>
            </a:r>
            <a:r>
              <a:rPr dirty="0" sz="1100" spc="-15">
                <a:latin typeface="Georgia"/>
                <a:cs typeface="Georgia"/>
              </a:rPr>
              <a:t>esta </a:t>
            </a:r>
            <a:r>
              <a:rPr dirty="0" sz="1100" spc="-1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grafica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llegar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conclusiones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certeras.</a:t>
            </a:r>
            <a:endParaRPr sz="110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7052" y="2401456"/>
            <a:ext cx="5918835" cy="4971415"/>
          </a:xfrm>
          <a:custGeom>
            <a:avLst/>
            <a:gdLst/>
            <a:ahLst/>
            <a:cxnLst/>
            <a:rect l="l" t="t" r="r" b="b"/>
            <a:pathLst>
              <a:path w="5918834" h="4971415">
                <a:moveTo>
                  <a:pt x="5912706" y="0"/>
                </a:moveTo>
                <a:lnTo>
                  <a:pt x="5664" y="0"/>
                </a:lnTo>
                <a:lnTo>
                  <a:pt x="0" y="5664"/>
                </a:lnTo>
                <a:lnTo>
                  <a:pt x="0" y="4958338"/>
                </a:lnTo>
                <a:lnTo>
                  <a:pt x="0" y="4965326"/>
                </a:lnTo>
                <a:lnTo>
                  <a:pt x="5664" y="4970991"/>
                </a:lnTo>
                <a:lnTo>
                  <a:pt x="5912706" y="4970991"/>
                </a:lnTo>
                <a:lnTo>
                  <a:pt x="5918371" y="4965326"/>
                </a:lnTo>
                <a:lnTo>
                  <a:pt x="5918371" y="5664"/>
                </a:lnTo>
                <a:lnTo>
                  <a:pt x="5912706" y="0"/>
                </a:lnTo>
                <a:close/>
              </a:path>
            </a:pathLst>
          </a:custGeom>
          <a:solidFill>
            <a:srgbClr val="F7F7F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500062" y="806942"/>
            <a:ext cx="6370955" cy="7909559"/>
          </a:xfrm>
          <a:prstGeom prst="rect">
            <a:avLst/>
          </a:prstGeom>
        </p:spPr>
        <p:txBody>
          <a:bodyPr wrap="square" lIns="0" tIns="106680" rIns="0" bIns="0" rtlCol="0" vert="horz">
            <a:spAutoFit/>
          </a:bodyPr>
          <a:lstStyle/>
          <a:p>
            <a:pPr marL="414020">
              <a:lnSpc>
                <a:spcPct val="100000"/>
              </a:lnSpc>
              <a:spcBef>
                <a:spcPts val="840"/>
              </a:spcBef>
              <a:tabLst>
                <a:tab pos="880110" algn="l"/>
              </a:tabLst>
            </a:pPr>
            <a:r>
              <a:rPr dirty="0" sz="1100" spc="-35" b="1">
                <a:latin typeface="Georgia"/>
                <a:cs typeface="Georgia"/>
              </a:rPr>
              <a:t>1.0.9	</a:t>
            </a:r>
            <a:r>
              <a:rPr dirty="0" sz="1100" spc="-45" b="1">
                <a:latin typeface="Georgia"/>
                <a:cs typeface="Georgia"/>
              </a:rPr>
              <a:t>Evaluamos</a:t>
            </a:r>
            <a:r>
              <a:rPr dirty="0" sz="1100" spc="12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crecimeinto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del</a:t>
            </a:r>
            <a:r>
              <a:rPr dirty="0" sz="1100" spc="12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pago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en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línea:</a:t>
            </a:r>
            <a:endParaRPr sz="1100">
              <a:latin typeface="Georgia"/>
              <a:cs typeface="Georgia"/>
            </a:endParaRPr>
          </a:p>
          <a:p>
            <a:pPr algn="just" marL="414020" marR="5080">
              <a:lnSpc>
                <a:spcPct val="102600"/>
              </a:lnSpc>
              <a:spcBef>
                <a:spcPts val="705"/>
              </a:spcBef>
            </a:pPr>
            <a:r>
              <a:rPr dirty="0" sz="1100" spc="-35">
                <a:latin typeface="Georgia"/>
                <a:cs typeface="Georgia"/>
              </a:rPr>
              <a:t>Tomando </a:t>
            </a:r>
            <a:r>
              <a:rPr dirty="0" sz="1100" spc="-50">
                <a:latin typeface="Georgia"/>
                <a:cs typeface="Georgia"/>
              </a:rPr>
              <a:t>en </a:t>
            </a:r>
            <a:r>
              <a:rPr dirty="0" sz="1100" spc="-25">
                <a:latin typeface="Georgia"/>
                <a:cs typeface="Georgia"/>
              </a:rPr>
              <a:t>cuenta </a:t>
            </a:r>
            <a:r>
              <a:rPr dirty="0" sz="1100" spc="-40">
                <a:latin typeface="Georgia"/>
                <a:cs typeface="Georgia"/>
              </a:rPr>
              <a:t>que </a:t>
            </a:r>
            <a:r>
              <a:rPr dirty="0" sz="1100" spc="-35">
                <a:latin typeface="Georgia"/>
                <a:cs typeface="Georgia"/>
              </a:rPr>
              <a:t>los </a:t>
            </a:r>
            <a:r>
              <a:rPr dirty="0" sz="1100" spc="-30">
                <a:latin typeface="Georgia"/>
                <a:cs typeface="Georgia"/>
              </a:rPr>
              <a:t>pagos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20">
                <a:latin typeface="Georgia"/>
                <a:cs typeface="Georgia"/>
              </a:rPr>
              <a:t>través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0">
                <a:latin typeface="Georgia"/>
                <a:cs typeface="Georgia"/>
              </a:rPr>
              <a:t>nuestra </a:t>
            </a:r>
            <a:r>
              <a:rPr dirty="0" sz="1100" spc="-20">
                <a:latin typeface="Georgia"/>
                <a:cs typeface="Georgia"/>
              </a:rPr>
              <a:t>plataforma </a:t>
            </a:r>
            <a:r>
              <a:rPr dirty="0" sz="1100" spc="-40">
                <a:latin typeface="Georgia"/>
                <a:cs typeface="Georgia"/>
              </a:rPr>
              <a:t>web </a:t>
            </a:r>
            <a:r>
              <a:rPr dirty="0" sz="1100" spc="-50">
                <a:latin typeface="Georgia"/>
                <a:cs typeface="Georgia"/>
              </a:rPr>
              <a:t>son </a:t>
            </a:r>
            <a:r>
              <a:rPr dirty="0" sz="1100" spc="-40">
                <a:latin typeface="Georgia"/>
                <a:cs typeface="Georgia"/>
              </a:rPr>
              <a:t>uno de </a:t>
            </a:r>
            <a:r>
              <a:rPr dirty="0" sz="1100" spc="-35">
                <a:latin typeface="Georgia"/>
                <a:cs typeface="Georgia"/>
              </a:rPr>
              <a:t>nuestros </a:t>
            </a:r>
            <a:r>
              <a:rPr dirty="0" sz="1100" spc="-30">
                <a:latin typeface="Georgia"/>
                <a:cs typeface="Georgia"/>
              </a:rPr>
              <a:t>principales 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ingresos </a:t>
            </a:r>
            <a:r>
              <a:rPr dirty="0" sz="1100" spc="-45">
                <a:latin typeface="Georgia"/>
                <a:cs typeface="Georgia"/>
              </a:rPr>
              <a:t>queremos </a:t>
            </a:r>
            <a:r>
              <a:rPr dirty="0" sz="1100" spc="-25">
                <a:latin typeface="Georgia"/>
                <a:cs typeface="Georgia"/>
              </a:rPr>
              <a:t>evaluar </a:t>
            </a:r>
            <a:r>
              <a:rPr dirty="0" sz="1100" spc="-30">
                <a:latin typeface="Georgia"/>
                <a:cs typeface="Georgia"/>
              </a:rPr>
              <a:t>el comportamiento del </a:t>
            </a:r>
            <a:r>
              <a:rPr dirty="0" sz="1100" spc="-25">
                <a:latin typeface="Georgia"/>
                <a:cs typeface="Georgia"/>
              </a:rPr>
              <a:t>pago </a:t>
            </a:r>
            <a:r>
              <a:rPr dirty="0" sz="1100" spc="-50">
                <a:latin typeface="Georgia"/>
                <a:cs typeface="Georgia"/>
              </a:rPr>
              <a:t>en </a:t>
            </a:r>
            <a:r>
              <a:rPr dirty="0" sz="1100" spc="-30">
                <a:latin typeface="Georgia"/>
                <a:cs typeface="Georgia"/>
              </a:rPr>
              <a:t>línea </a:t>
            </a:r>
            <a:r>
              <a:rPr dirty="0" sz="1100" spc="-50">
                <a:latin typeface="Georgia"/>
                <a:cs typeface="Georgia"/>
              </a:rPr>
              <a:t>en </a:t>
            </a:r>
            <a:r>
              <a:rPr dirty="0" sz="1100" spc="-30">
                <a:latin typeface="Georgia"/>
                <a:cs typeface="Georgia"/>
              </a:rPr>
              <a:t>el </a:t>
            </a:r>
            <a:r>
              <a:rPr dirty="0" sz="1100" spc="-20">
                <a:latin typeface="Georgia"/>
                <a:cs typeface="Georgia"/>
              </a:rPr>
              <a:t>ultimo </a:t>
            </a:r>
            <a:r>
              <a:rPr dirty="0" sz="1100" spc="-25">
                <a:latin typeface="Georgia"/>
                <a:cs typeface="Georgia"/>
              </a:rPr>
              <a:t>año.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Lo </a:t>
            </a:r>
            <a:r>
              <a:rPr dirty="0" sz="1100" spc="-40">
                <a:latin typeface="Georgia"/>
                <a:cs typeface="Georgia"/>
              </a:rPr>
              <a:t>que </a:t>
            </a:r>
            <a:r>
              <a:rPr dirty="0" sz="1100" spc="-45">
                <a:latin typeface="Georgia"/>
                <a:cs typeface="Georgia"/>
              </a:rPr>
              <a:t>queremos </a:t>
            </a:r>
            <a:r>
              <a:rPr dirty="0" sz="1100" spc="-4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lograr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responder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es:</a:t>
            </a:r>
            <a:endParaRPr sz="1100">
              <a:latin typeface="Georgia"/>
              <a:cs typeface="Georgia"/>
            </a:endParaRPr>
          </a:p>
          <a:p>
            <a:pPr marL="760095" indent="-177165">
              <a:lnSpc>
                <a:spcPct val="100000"/>
              </a:lnSpc>
              <a:spcBef>
                <a:spcPts val="715"/>
              </a:spcBef>
              <a:buAutoNum type="arabicPeriod"/>
              <a:tabLst>
                <a:tab pos="760730" algn="l"/>
              </a:tabLst>
            </a:pPr>
            <a:r>
              <a:rPr dirty="0" sz="1100" spc="-10">
                <a:latin typeface="Georgia"/>
                <a:cs typeface="Georgia"/>
              </a:rPr>
              <a:t>¿Cuánto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incrementó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cantidad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línea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ultimo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año?</a:t>
            </a:r>
            <a:endParaRPr sz="1100">
              <a:latin typeface="Georgia"/>
              <a:cs typeface="Georgia"/>
            </a:endParaRPr>
          </a:p>
          <a:p>
            <a:pPr marL="760095" indent="-177165">
              <a:lnSpc>
                <a:spcPct val="100000"/>
              </a:lnSpc>
              <a:spcBef>
                <a:spcPts val="35"/>
              </a:spcBef>
              <a:buAutoNum type="arabicPeriod"/>
              <a:tabLst>
                <a:tab pos="760730" algn="l"/>
              </a:tabLst>
            </a:pPr>
            <a:r>
              <a:rPr dirty="0" sz="1100" spc="-10">
                <a:latin typeface="Georgia"/>
                <a:cs typeface="Georgia"/>
              </a:rPr>
              <a:t>¿Cuánto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representa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línea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del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reales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registrados?</a:t>
            </a:r>
            <a:endParaRPr sz="1100">
              <a:latin typeface="Georgia"/>
              <a:cs typeface="Georgia"/>
            </a:endParaRPr>
          </a:p>
          <a:p>
            <a:pPr marL="760095" indent="-177165">
              <a:lnSpc>
                <a:spcPct val="100000"/>
              </a:lnSpc>
              <a:spcBef>
                <a:spcPts val="35"/>
              </a:spcBef>
              <a:buAutoNum type="arabicPeriod"/>
              <a:tabLst>
                <a:tab pos="760730" algn="l"/>
              </a:tabLst>
            </a:pPr>
            <a:r>
              <a:rPr dirty="0" sz="1100" spc="-10">
                <a:latin typeface="Georgia"/>
                <a:cs typeface="Georgia"/>
              </a:rPr>
              <a:t>¿Cuánto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potencial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crecimiento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Pago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línea?</a:t>
            </a:r>
            <a:endParaRPr sz="110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835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[17]:</a:t>
            </a:r>
            <a:r>
              <a:rPr dirty="0" sz="1100" spc="355">
                <a:solidFill>
                  <a:srgbClr val="2F3E9F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-40" i="1">
                <a:solidFill>
                  <a:srgbClr val="3D7A7A"/>
                </a:solidFill>
                <a:latin typeface="Times New Roman"/>
                <a:cs typeface="Times New Roman"/>
              </a:rPr>
              <a:t>Tomamos</a:t>
            </a:r>
            <a:r>
              <a:rPr dirty="0" sz="1100" spc="7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5" i="1">
                <a:solidFill>
                  <a:srgbClr val="3D7A7A"/>
                </a:solidFill>
                <a:latin typeface="Times New Roman"/>
                <a:cs typeface="Times New Roman"/>
              </a:rPr>
              <a:t>todos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los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5" i="1">
                <a:solidFill>
                  <a:srgbClr val="3D7A7A"/>
                </a:solidFill>
                <a:latin typeface="Times New Roman"/>
                <a:cs typeface="Times New Roman"/>
              </a:rPr>
              <a:t>datos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0" i="1">
                <a:solidFill>
                  <a:srgbClr val="3D7A7A"/>
                </a:solidFill>
                <a:latin typeface="Times New Roman"/>
                <a:cs typeface="Times New Roman"/>
              </a:rPr>
              <a:t>que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consideramos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0" i="1">
                <a:solidFill>
                  <a:srgbClr val="3D7A7A"/>
                </a:solidFill>
                <a:latin typeface="Times New Roman"/>
                <a:cs typeface="Times New Roman"/>
              </a:rPr>
              <a:t>necesarios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para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75" i="1">
                <a:solidFill>
                  <a:srgbClr val="3D7A7A"/>
                </a:solidFill>
                <a:latin typeface="Times New Roman"/>
                <a:cs typeface="Times New Roman"/>
              </a:rPr>
              <a:t>el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análisis</a:t>
            </a:r>
            <a:endParaRPr sz="1100">
              <a:latin typeface="Times New Roman"/>
              <a:cs typeface="Times New Roman"/>
            </a:endParaRPr>
          </a:p>
          <a:p>
            <a:pPr marL="464820">
              <a:lnSpc>
                <a:spcPct val="100000"/>
              </a:lnSpc>
              <a:spcBef>
                <a:spcPts val="35"/>
              </a:spcBef>
            </a:pPr>
            <a:r>
              <a:rPr dirty="0" sz="1100" spc="5">
                <a:latin typeface="Lucida Sans Unicode"/>
                <a:cs typeface="Lucida Sans Unicode"/>
              </a:rPr>
              <a:t>df_pays_evolution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data[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data[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'qty_pay_online'</a:t>
            </a:r>
            <a:r>
              <a:rPr dirty="0" sz="1100" spc="50">
                <a:latin typeface="Lucida Sans Unicode"/>
                <a:cs typeface="Lucida Sans Unicode"/>
              </a:rPr>
              <a:t>]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&gt;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5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105">
                <a:latin typeface="Lucida Sans Unicode"/>
                <a:cs typeface="Lucida Sans Unicode"/>
              </a:rPr>
              <a:t>]</a:t>
            </a:r>
            <a:r>
              <a:rPr dirty="0" sz="1100" spc="10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7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75">
                <a:latin typeface="Lucida Sans Unicode"/>
                <a:cs typeface="Lucida Sans Unicode"/>
              </a:rPr>
              <a:t>groupby([</a:t>
            </a:r>
            <a:r>
              <a:rPr dirty="0" sz="1100" spc="75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75">
                <a:latin typeface="Lucida Sans Unicode"/>
                <a:cs typeface="Lucida Sans Unicode"/>
              </a:rPr>
              <a:t>])[[</a:t>
            </a:r>
            <a:r>
              <a:rPr dirty="0" sz="1100" spc="75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75">
                <a:latin typeface="Lucida Sans Unicode"/>
                <a:cs typeface="Lucida Sans Unicode"/>
              </a:rPr>
              <a:t>,</a:t>
            </a:r>
            <a:r>
              <a:rPr dirty="0" sz="1100" spc="270">
                <a:latin typeface="Lucida Sans Unicode"/>
                <a:cs typeface="Lucida Sans Unicode"/>
              </a:rPr>
              <a:t> 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'qty_pays'</a:t>
            </a:r>
            <a:r>
              <a:rPr dirty="0" sz="1100" spc="70">
                <a:latin typeface="Lucida Sans Unicode"/>
                <a:cs typeface="Lucida Sans Unicode"/>
              </a:rPr>
              <a:t>,</a:t>
            </a:r>
            <a:r>
              <a:rPr dirty="0" sz="1100" spc="275">
                <a:latin typeface="Lucida Sans Unicode"/>
                <a:cs typeface="Lucida Sans Unicode"/>
              </a:rPr>
              <a:t> 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'qty_pay_online'</a:t>
            </a:r>
            <a:r>
              <a:rPr dirty="0" sz="1100" spc="60">
                <a:latin typeface="Lucida Sans Unicode"/>
                <a:cs typeface="Lucida Sans Unicode"/>
              </a:rPr>
              <a:t>,</a:t>
            </a:r>
            <a:r>
              <a:rPr dirty="0" sz="1100" spc="6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5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55">
                <a:solidFill>
                  <a:srgbClr val="BA2121"/>
                </a:solidFill>
                <a:latin typeface="Lucida Sans Unicode"/>
                <a:cs typeface="Lucida Sans Unicode"/>
              </a:rPr>
              <a:t>'qty_pay_adjust'</a:t>
            </a:r>
            <a:r>
              <a:rPr dirty="0" sz="1100" spc="55">
                <a:latin typeface="Lucida Sans Unicode"/>
                <a:cs typeface="Lucida Sans Unicode"/>
              </a:rPr>
              <a:t>,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95">
                <a:latin typeface="Lucida Sans Unicode"/>
                <a:cs typeface="Lucida Sans Unicode"/>
              </a:rPr>
              <a:t>]]</a:t>
            </a:r>
            <a:r>
              <a:rPr dirty="0" sz="1100" spc="9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95">
                <a:latin typeface="Lucida Sans Unicode"/>
                <a:cs typeface="Lucida Sans Unicode"/>
              </a:rPr>
              <a:t>sum()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</a:pPr>
            <a:r>
              <a:rPr dirty="0" sz="1100" spc="15" i="1">
                <a:solidFill>
                  <a:srgbClr val="3D7A7A"/>
                </a:solidFill>
                <a:latin typeface="Times New Roman"/>
                <a:cs typeface="Times New Roman"/>
              </a:rPr>
              <a:t>#Agregamos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una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0" i="1">
                <a:solidFill>
                  <a:srgbClr val="3D7A7A"/>
                </a:solidFill>
                <a:latin typeface="Times New Roman"/>
                <a:cs typeface="Times New Roman"/>
              </a:rPr>
              <a:t>columna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0" i="1">
                <a:solidFill>
                  <a:srgbClr val="3D7A7A"/>
                </a:solidFill>
                <a:latin typeface="Times New Roman"/>
                <a:cs typeface="Times New Roman"/>
              </a:rPr>
              <a:t>que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nos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0" i="1">
                <a:solidFill>
                  <a:srgbClr val="3D7A7A"/>
                </a:solidFill>
                <a:latin typeface="Times New Roman"/>
                <a:cs typeface="Times New Roman"/>
              </a:rPr>
              <a:t>indica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75" i="1">
                <a:solidFill>
                  <a:srgbClr val="3D7A7A"/>
                </a:solidFill>
                <a:latin typeface="Times New Roman"/>
                <a:cs typeface="Times New Roman"/>
              </a:rPr>
              <a:t>el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0" i="1">
                <a:solidFill>
                  <a:srgbClr val="3D7A7A"/>
                </a:solidFill>
                <a:latin typeface="Times New Roman"/>
                <a:cs typeface="Times New Roman"/>
              </a:rPr>
              <a:t>porcentaje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5" i="1">
                <a:solidFill>
                  <a:srgbClr val="3D7A7A"/>
                </a:solidFill>
                <a:latin typeface="Times New Roman"/>
                <a:cs typeface="Times New Roman"/>
              </a:rPr>
              <a:t>pagos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en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30" i="1">
                <a:solidFill>
                  <a:srgbClr val="3D7A7A"/>
                </a:solidFill>
                <a:latin typeface="Times New Roman"/>
                <a:cs typeface="Times New Roman"/>
              </a:rPr>
              <a:t>línea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85" i="1">
                <a:solidFill>
                  <a:srgbClr val="3D7A7A"/>
                </a:solidFill>
                <a:latin typeface="Times New Roman"/>
                <a:cs typeface="Times New Roman"/>
              </a:rPr>
              <a:t>vs.</a:t>
            </a:r>
            <a:r>
              <a:rPr dirty="0" sz="1100" spc="185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12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120" i="1">
                <a:solidFill>
                  <a:srgbClr val="3D7A7A"/>
                </a:solidFill>
                <a:latin typeface="Times New Roman"/>
                <a:cs typeface="Times New Roman"/>
              </a:rPr>
              <a:t>(Total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5" i="1">
                <a:solidFill>
                  <a:srgbClr val="3D7A7A"/>
                </a:solidFill>
                <a:latin typeface="Times New Roman"/>
                <a:cs typeface="Times New Roman"/>
              </a:rPr>
              <a:t>pagos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4" i="1">
                <a:solidFill>
                  <a:srgbClr val="3D7A7A"/>
                </a:solidFill>
                <a:latin typeface="Times New Roman"/>
                <a:cs typeface="Times New Roman"/>
              </a:rPr>
              <a:t>-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5" i="1">
                <a:solidFill>
                  <a:srgbClr val="3D7A7A"/>
                </a:solidFill>
                <a:latin typeface="Times New Roman"/>
                <a:cs typeface="Times New Roman"/>
              </a:rPr>
              <a:t>pagos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tipo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55" i="1">
                <a:solidFill>
                  <a:srgbClr val="3D7A7A"/>
                </a:solidFill>
                <a:latin typeface="Times New Roman"/>
                <a:cs typeface="Times New Roman"/>
              </a:rPr>
              <a:t>ajust)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5" i="1">
                <a:solidFill>
                  <a:srgbClr val="3D7A7A"/>
                </a:solidFill>
                <a:latin typeface="Times New Roman"/>
                <a:cs typeface="Times New Roman"/>
              </a:rPr>
              <a:t>(Porcentaje)</a:t>
            </a:r>
            <a:endParaRPr sz="1100">
              <a:latin typeface="Times New Roman"/>
              <a:cs typeface="Times New Roman"/>
            </a:endParaRPr>
          </a:p>
          <a:p>
            <a:pPr marL="464820">
              <a:lnSpc>
                <a:spcPct val="100000"/>
              </a:lnSpc>
              <a:spcBef>
                <a:spcPts val="135"/>
              </a:spcBef>
            </a:pPr>
            <a:r>
              <a:rPr dirty="0" sz="1100" spc="20">
                <a:latin typeface="Lucida Sans Unicode"/>
                <a:cs typeface="Lucida Sans Unicode"/>
              </a:rPr>
              <a:t>df_pays_evolution[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"%_pay_online"</a:t>
            </a:r>
            <a:r>
              <a:rPr dirty="0" sz="1100" spc="20">
                <a:latin typeface="Lucida Sans Unicode"/>
                <a:cs typeface="Lucida Sans Unicode"/>
              </a:rPr>
              <a:t>]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4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(df_pays_evolution[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'qty_pay_online'</a:t>
            </a:r>
            <a:r>
              <a:rPr dirty="0" sz="1100" spc="40">
                <a:latin typeface="Lucida Sans Unicode"/>
                <a:cs typeface="Lucida Sans Unicode"/>
              </a:rPr>
              <a:t>]</a:t>
            </a:r>
            <a:r>
              <a:rPr dirty="0" sz="1100" spc="254">
                <a:latin typeface="Lucida Sans Unicode"/>
                <a:cs typeface="Lucida Sans Unicode"/>
              </a:rPr>
              <a:t> </a:t>
            </a:r>
            <a:r>
              <a:rPr dirty="0" sz="1100" spc="11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11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4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45">
                <a:latin typeface="Lucida Sans Unicode"/>
                <a:cs typeface="Lucida Sans Unicode"/>
              </a:rPr>
              <a:t>(df_pays_evolution[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'qty_pays'</a:t>
            </a:r>
            <a:r>
              <a:rPr dirty="0" sz="1100" spc="45">
                <a:latin typeface="Lucida Sans Unicode"/>
                <a:cs typeface="Lucida Sans Unicode"/>
              </a:rPr>
              <a:t>]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65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dirty="0" sz="1100" spc="24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df_pays_evolution[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'qty_pay_adjust'</a:t>
            </a:r>
            <a:r>
              <a:rPr dirty="0" sz="1100" spc="40">
                <a:latin typeface="Lucida Sans Unicode"/>
                <a:cs typeface="Lucida Sans Unicode"/>
              </a:rPr>
              <a:t>])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)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*100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5" i="1">
                <a:solidFill>
                  <a:srgbClr val="3D7A7A"/>
                </a:solidFill>
                <a:latin typeface="Times New Roman"/>
                <a:cs typeface="Times New Roman"/>
              </a:rPr>
              <a:t>Agregamos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una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0" i="1">
                <a:solidFill>
                  <a:srgbClr val="3D7A7A"/>
                </a:solidFill>
                <a:latin typeface="Times New Roman"/>
                <a:cs typeface="Times New Roman"/>
              </a:rPr>
              <a:t>columna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0" i="1">
                <a:solidFill>
                  <a:srgbClr val="3D7A7A"/>
                </a:solidFill>
                <a:latin typeface="Times New Roman"/>
                <a:cs typeface="Times New Roman"/>
              </a:rPr>
              <a:t>que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nos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0" i="1">
                <a:solidFill>
                  <a:srgbClr val="3D7A7A"/>
                </a:solidFill>
                <a:latin typeface="Times New Roman"/>
                <a:cs typeface="Times New Roman"/>
              </a:rPr>
              <a:t>indica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la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0" i="1">
                <a:solidFill>
                  <a:srgbClr val="3D7A7A"/>
                </a:solidFill>
                <a:latin typeface="Times New Roman"/>
                <a:cs typeface="Times New Roman"/>
              </a:rPr>
              <a:t>cantidad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5" i="1">
                <a:solidFill>
                  <a:srgbClr val="3D7A7A"/>
                </a:solidFill>
                <a:latin typeface="Times New Roman"/>
                <a:cs typeface="Times New Roman"/>
              </a:rPr>
              <a:t>pagos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0" i="1">
                <a:solidFill>
                  <a:srgbClr val="3D7A7A"/>
                </a:solidFill>
                <a:latin typeface="Times New Roman"/>
                <a:cs typeface="Times New Roman"/>
              </a:rPr>
              <a:t>que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0" i="1">
                <a:solidFill>
                  <a:srgbClr val="3D7A7A"/>
                </a:solidFill>
                <a:latin typeface="Times New Roman"/>
                <a:cs typeface="Times New Roman"/>
              </a:rPr>
              <a:t>se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4" i="1">
                <a:solidFill>
                  <a:srgbClr val="3D7A7A"/>
                </a:solidFill>
                <a:latin typeface="Times New Roman"/>
                <a:cs typeface="Times New Roman"/>
              </a:rPr>
              <a:t>registradon</a:t>
            </a:r>
            <a:r>
              <a:rPr dirty="0" sz="1100" spc="114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9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90" i="1">
                <a:solidFill>
                  <a:srgbClr val="3D7A7A"/>
                </a:solidFill>
                <a:latin typeface="Times New Roman"/>
                <a:cs typeface="Times New Roman"/>
              </a:rPr>
              <a:t>y</a:t>
            </a:r>
            <a:r>
              <a:rPr dirty="0" sz="1100" spc="28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0" i="1">
                <a:solidFill>
                  <a:srgbClr val="3D7A7A"/>
                </a:solidFill>
                <a:latin typeface="Times New Roman"/>
                <a:cs typeface="Times New Roman"/>
              </a:rPr>
              <a:t>que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no</a:t>
            </a:r>
            <a:r>
              <a:rPr dirty="0" sz="1100" spc="28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son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5" i="1">
                <a:solidFill>
                  <a:srgbClr val="3D7A7A"/>
                </a:solidFill>
                <a:latin typeface="Times New Roman"/>
                <a:cs typeface="Times New Roman"/>
              </a:rPr>
              <a:t>pagos</a:t>
            </a:r>
            <a:r>
              <a:rPr dirty="0" sz="1100" spc="28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en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60" i="1">
                <a:solidFill>
                  <a:srgbClr val="3D7A7A"/>
                </a:solidFill>
                <a:latin typeface="Times New Roman"/>
                <a:cs typeface="Times New Roman"/>
              </a:rPr>
              <a:t>línea.</a:t>
            </a:r>
            <a:r>
              <a:rPr dirty="0" sz="1100" spc="28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(Qty.)</a:t>
            </a:r>
            <a:endParaRPr sz="1100">
              <a:latin typeface="Times New Roman"/>
              <a:cs typeface="Times New Roman"/>
            </a:endParaRPr>
          </a:p>
          <a:p>
            <a:pPr marL="464820">
              <a:lnSpc>
                <a:spcPct val="100000"/>
              </a:lnSpc>
              <a:spcBef>
                <a:spcPts val="135"/>
              </a:spcBef>
            </a:pPr>
            <a:r>
              <a:rPr dirty="0" sz="1100" spc="20">
                <a:latin typeface="Lucida Sans Unicode"/>
                <a:cs typeface="Lucida Sans Unicode"/>
              </a:rPr>
              <a:t>df_pays_evolution[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"pay_online_growth_potential"</a:t>
            </a:r>
            <a:r>
              <a:rPr dirty="0" sz="1100" spc="20">
                <a:latin typeface="Lucida Sans Unicode"/>
                <a:cs typeface="Lucida Sans Unicode"/>
              </a:rPr>
              <a:t>]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4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4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4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45">
                <a:latin typeface="Lucida Sans Unicode"/>
                <a:cs typeface="Lucida Sans Unicode"/>
              </a:rPr>
              <a:t>(df_pays_evolution[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'qty_pays'</a:t>
            </a:r>
            <a:r>
              <a:rPr dirty="0" sz="1100" spc="45">
                <a:latin typeface="Lucida Sans Unicode"/>
                <a:cs typeface="Lucida Sans Unicode"/>
              </a:rPr>
              <a:t>]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65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dirty="0" sz="1100" spc="23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df_pays_evolution[</a:t>
            </a:r>
            <a:r>
              <a:rPr dirty="0" sz="1100" spc="35">
                <a:solidFill>
                  <a:srgbClr val="BA2121"/>
                </a:solidFill>
                <a:latin typeface="Lucida Sans Unicode"/>
                <a:cs typeface="Lucida Sans Unicode"/>
              </a:rPr>
              <a:t>'qty_pay_adjust'</a:t>
            </a:r>
            <a:r>
              <a:rPr dirty="0" sz="1100" spc="35">
                <a:latin typeface="Lucida Sans Unicode"/>
                <a:cs typeface="Lucida Sans Unicode"/>
              </a:rPr>
              <a:t>]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80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dirty="0" sz="1100" spc="8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4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40">
                <a:latin typeface="Lucida Sans Unicode"/>
                <a:cs typeface="Lucida Sans Unicode"/>
              </a:rPr>
              <a:t>df_pays_evolution[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'qty_pay_online'</a:t>
            </a:r>
            <a:r>
              <a:rPr dirty="0" sz="1100" spc="4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Cantidad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Pagos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4" i="1">
                <a:solidFill>
                  <a:srgbClr val="3D7A7A"/>
                </a:solidFill>
                <a:latin typeface="Times New Roman"/>
                <a:cs typeface="Times New Roman"/>
              </a:rPr>
              <a:t>registrados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(Que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no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son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tipo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5" i="1">
                <a:solidFill>
                  <a:srgbClr val="3D7A7A"/>
                </a:solidFill>
                <a:latin typeface="Times New Roman"/>
                <a:cs typeface="Times New Roman"/>
              </a:rPr>
              <a:t>ajuste)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por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5" i="1">
                <a:solidFill>
                  <a:srgbClr val="3D7A7A"/>
                </a:solidFill>
                <a:latin typeface="Times New Roman"/>
                <a:cs typeface="Times New Roman"/>
              </a:rPr>
              <a:t>cada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25" i="1">
                <a:solidFill>
                  <a:srgbClr val="3D7A7A"/>
                </a:solidFill>
                <a:latin typeface="Times New Roman"/>
                <a:cs typeface="Times New Roman"/>
              </a:rPr>
              <a:t>boleta</a:t>
            </a:r>
            <a:r>
              <a:rPr dirty="0" sz="1100" spc="125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10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100" i="1">
                <a:solidFill>
                  <a:srgbClr val="3D7A7A"/>
                </a:solidFill>
                <a:latin typeface="Times New Roman"/>
                <a:cs typeface="Times New Roman"/>
              </a:rPr>
              <a:t>emitida</a:t>
            </a:r>
            <a:r>
              <a:rPr dirty="0" sz="1100" spc="22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(Qty.)</a:t>
            </a:r>
            <a:endParaRPr sz="1100">
              <a:latin typeface="Times New Roman"/>
              <a:cs typeface="Times New Roman"/>
            </a:endParaRPr>
          </a:p>
          <a:p>
            <a:pPr algn="r" marR="588010">
              <a:lnSpc>
                <a:spcPct val="100000"/>
              </a:lnSpc>
              <a:spcBef>
                <a:spcPts val="135"/>
              </a:spcBef>
            </a:pPr>
            <a:r>
              <a:rPr dirty="0" sz="1100" spc="50">
                <a:latin typeface="Lucida Sans Unicode"/>
                <a:cs typeface="Lucida Sans Unicode"/>
              </a:rPr>
              <a:t>df_pays_evolution[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"total_pays/bill"</a:t>
            </a:r>
            <a:r>
              <a:rPr dirty="0" sz="1100" spc="50">
                <a:latin typeface="Lucida Sans Unicode"/>
                <a:cs typeface="Lucida Sans Unicode"/>
              </a:rPr>
              <a:t>]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((df_pays_evolution[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'qty_pays'</a:t>
            </a:r>
            <a:r>
              <a:rPr dirty="0" sz="1100" spc="50">
                <a:latin typeface="Lucida Sans Unicode"/>
                <a:cs typeface="Lucida Sans Unicode"/>
              </a:rPr>
              <a:t>]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80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dirty="0" sz="1100" spc="8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algn="r" marR="627380">
              <a:lnSpc>
                <a:spcPct val="100000"/>
              </a:lnSpc>
              <a:spcBef>
                <a:spcPts val="35"/>
              </a:spcBef>
            </a:pPr>
            <a:r>
              <a:rPr dirty="0" sz="600" spc="4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40">
                <a:latin typeface="Lucida Sans Unicode"/>
                <a:cs typeface="Lucida Sans Unicode"/>
              </a:rPr>
              <a:t>df_pays_evolution[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'qty_pay_adjust'</a:t>
            </a:r>
            <a:r>
              <a:rPr dirty="0" sz="1100" spc="40">
                <a:latin typeface="Lucida Sans Unicode"/>
                <a:cs typeface="Lucida Sans Unicode"/>
              </a:rPr>
              <a:t>])</a:t>
            </a:r>
            <a:r>
              <a:rPr dirty="0" sz="1100" spc="300">
                <a:latin typeface="Lucida Sans Unicode"/>
                <a:cs typeface="Lucida Sans Unicode"/>
              </a:rPr>
              <a:t> </a:t>
            </a:r>
            <a:r>
              <a:rPr dirty="0" sz="1100" spc="-5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df_pays_evolution[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65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464820">
              <a:lnSpc>
                <a:spcPct val="100000"/>
              </a:lnSpc>
              <a:spcBef>
                <a:spcPts val="5"/>
              </a:spcBef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Cantidad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5" i="1">
                <a:solidFill>
                  <a:srgbClr val="3D7A7A"/>
                </a:solidFill>
                <a:latin typeface="Times New Roman"/>
                <a:cs typeface="Times New Roman"/>
              </a:rPr>
              <a:t>pagos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0" i="1">
                <a:solidFill>
                  <a:srgbClr val="3D7A7A"/>
                </a:solidFill>
                <a:latin typeface="Times New Roman"/>
                <a:cs typeface="Times New Roman"/>
              </a:rPr>
              <a:t>online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4" i="1">
                <a:solidFill>
                  <a:srgbClr val="3D7A7A"/>
                </a:solidFill>
                <a:latin typeface="Times New Roman"/>
                <a:cs typeface="Times New Roman"/>
              </a:rPr>
              <a:t>registrados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por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35" i="1">
                <a:solidFill>
                  <a:srgbClr val="3D7A7A"/>
                </a:solidFill>
                <a:latin typeface="Times New Roman"/>
                <a:cs typeface="Times New Roman"/>
              </a:rPr>
              <a:t>cada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0" i="1">
                <a:solidFill>
                  <a:srgbClr val="3D7A7A"/>
                </a:solidFill>
                <a:latin typeface="Times New Roman"/>
                <a:cs typeface="Times New Roman"/>
              </a:rPr>
              <a:t>boleta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25" i="1">
                <a:solidFill>
                  <a:srgbClr val="3D7A7A"/>
                </a:solidFill>
                <a:latin typeface="Times New Roman"/>
                <a:cs typeface="Times New Roman"/>
              </a:rPr>
              <a:t>emitida.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(Qty.)</a:t>
            </a:r>
            <a:endParaRPr sz="1100">
              <a:latin typeface="Times New Roman"/>
              <a:cs typeface="Times New Roman"/>
            </a:endParaRPr>
          </a:p>
          <a:p>
            <a:pPr marL="464820">
              <a:lnSpc>
                <a:spcPct val="100000"/>
              </a:lnSpc>
              <a:spcBef>
                <a:spcPts val="30"/>
              </a:spcBef>
            </a:pPr>
            <a:r>
              <a:rPr dirty="0" sz="1100" spc="45">
                <a:latin typeface="Lucida Sans Unicode"/>
                <a:cs typeface="Lucida Sans Unicode"/>
              </a:rPr>
              <a:t>df_pays_evolution[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"total_online_pays/bill"</a:t>
            </a:r>
            <a:r>
              <a:rPr dirty="0" sz="1100" spc="45">
                <a:latin typeface="Lucida Sans Unicode"/>
                <a:cs typeface="Lucida Sans Unicode"/>
              </a:rPr>
              <a:t>]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4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4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568325">
              <a:lnSpc>
                <a:spcPct val="100000"/>
              </a:lnSpc>
              <a:spcBef>
                <a:spcPts val="35"/>
              </a:spcBef>
            </a:pPr>
            <a:r>
              <a:rPr dirty="0" sz="600" spc="4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40">
                <a:latin typeface="Lucida Sans Unicode"/>
                <a:cs typeface="Lucida Sans Unicode"/>
              </a:rPr>
              <a:t>(df_pays_evolution[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'qty_pay_online'</a:t>
            </a:r>
            <a:r>
              <a:rPr dirty="0" sz="1100" spc="40">
                <a:latin typeface="Lucida Sans Unicode"/>
                <a:cs typeface="Lucida Sans Unicode"/>
              </a:rPr>
              <a:t>]</a:t>
            </a:r>
            <a:r>
              <a:rPr dirty="0" sz="1100" spc="300">
                <a:latin typeface="Lucida Sans Unicode"/>
                <a:cs typeface="Lucida Sans Unicode"/>
              </a:rPr>
              <a:t> </a:t>
            </a:r>
            <a:r>
              <a:rPr dirty="0" sz="1100" spc="-5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30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df_pays_evolution[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65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464820" marR="1461135">
              <a:lnSpc>
                <a:spcPct val="1026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Reseteamos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75" i="1">
                <a:solidFill>
                  <a:srgbClr val="3D7A7A"/>
                </a:solidFill>
                <a:latin typeface="Times New Roman"/>
                <a:cs typeface="Times New Roman"/>
              </a:rPr>
              <a:t>el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20" i="1">
                <a:solidFill>
                  <a:srgbClr val="3D7A7A"/>
                </a:solidFill>
                <a:latin typeface="Times New Roman"/>
                <a:cs typeface="Times New Roman"/>
              </a:rPr>
              <a:t>indice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para</a:t>
            </a:r>
            <a:r>
              <a:rPr dirty="0" sz="1100" spc="31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5" i="1">
                <a:solidFill>
                  <a:srgbClr val="3D7A7A"/>
                </a:solidFill>
                <a:latin typeface="Times New Roman"/>
                <a:cs typeface="Times New Roman"/>
              </a:rPr>
              <a:t>poder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20" i="1">
                <a:solidFill>
                  <a:srgbClr val="3D7A7A"/>
                </a:solidFill>
                <a:latin typeface="Times New Roman"/>
                <a:cs typeface="Times New Roman"/>
              </a:rPr>
              <a:t>graficar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sin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80" i="1">
                <a:solidFill>
                  <a:srgbClr val="3D7A7A"/>
                </a:solidFill>
                <a:latin typeface="Times New Roman"/>
                <a:cs typeface="Times New Roman"/>
              </a:rPr>
              <a:t>complicaciones </a:t>
            </a:r>
            <a:r>
              <a:rPr dirty="0" sz="1100" spc="-26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df_pays_evolution</a:t>
            </a:r>
            <a:r>
              <a:rPr dirty="0" sz="1100" spc="1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df_pays_evolution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30">
                <a:latin typeface="Lucida Sans Unicode"/>
                <a:cs typeface="Lucida Sans Unicode"/>
              </a:rPr>
              <a:t>reset_index() </a:t>
            </a:r>
            <a:r>
              <a:rPr dirty="0" sz="1100" spc="35"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df_pays_evolution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414020" marR="274955">
              <a:lnSpc>
                <a:spcPct val="102600"/>
              </a:lnSpc>
              <a:spcBef>
                <a:spcPts val="5"/>
              </a:spcBef>
            </a:pPr>
            <a:r>
              <a:rPr dirty="0" sz="1100" spc="-45">
                <a:latin typeface="Lucida Sans Unicode"/>
                <a:cs typeface="Lucida Sans Unicode"/>
              </a:rPr>
              <a:t>/tmp/ipykernel_36610/1783266021.py:2: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-5">
                <a:latin typeface="Lucida Sans Unicode"/>
                <a:cs typeface="Lucida Sans Unicode"/>
              </a:rPr>
              <a:t> </a:t>
            </a:r>
            <a:r>
              <a:rPr dirty="0" sz="1100" spc="-95">
                <a:latin typeface="Lucida Sans Unicode"/>
                <a:cs typeface="Lucida Sans Unicode"/>
              </a:rPr>
              <a:t>The</a:t>
            </a:r>
            <a:r>
              <a:rPr dirty="0" sz="1100" spc="-90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default </a:t>
            </a:r>
            <a:r>
              <a:rPr dirty="0" sz="1100" spc="10">
                <a:latin typeface="Lucida Sans Unicode"/>
                <a:cs typeface="Lucida Sans Unicode"/>
              </a:rPr>
              <a:t>value</a:t>
            </a:r>
            <a:r>
              <a:rPr dirty="0" sz="1100" spc="1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of </a:t>
            </a:r>
            <a:r>
              <a:rPr dirty="0" sz="1100" spc="35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numeric_only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75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DataFrameGroupBy.sum</a:t>
            </a:r>
            <a:r>
              <a:rPr dirty="0" sz="1100" spc="-70">
                <a:latin typeface="Lucida Sans Unicode"/>
                <a:cs typeface="Lucida Sans Unicode"/>
              </a:rPr>
              <a:t> </a:t>
            </a:r>
            <a:r>
              <a:rPr dirty="0" sz="1100" spc="130">
                <a:latin typeface="Lucida Sans Unicode"/>
                <a:cs typeface="Lucida Sans Unicode"/>
              </a:rPr>
              <a:t>is </a:t>
            </a:r>
            <a:r>
              <a:rPr dirty="0" sz="1100">
                <a:latin typeface="Lucida Sans Unicode"/>
                <a:cs typeface="Lucida Sans Unicode"/>
              </a:rPr>
              <a:t>deprecated.</a:t>
            </a:r>
            <a:r>
              <a:rPr dirty="0" sz="1100" spc="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75"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a</a:t>
            </a:r>
            <a:r>
              <a:rPr dirty="0" sz="1100" spc="-30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future</a:t>
            </a:r>
            <a:r>
              <a:rPr dirty="0" sz="1100" spc="35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version, </a:t>
            </a:r>
            <a:r>
              <a:rPr dirty="0" sz="1100" spc="50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numeric_only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default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False.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60">
                <a:latin typeface="Lucida Sans Unicode"/>
                <a:cs typeface="Lucida Sans Unicode"/>
              </a:rPr>
              <a:t>Either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specify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numeric_only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or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select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only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columns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-50">
                <a:latin typeface="Lucida Sans Unicode"/>
                <a:cs typeface="Lucida Sans Unicode"/>
              </a:rPr>
              <a:t>which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should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80">
                <a:latin typeface="Lucida Sans Unicode"/>
                <a:cs typeface="Lucida Sans Unicode"/>
              </a:rPr>
              <a:t>be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valid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60">
                <a:latin typeface="Lucida Sans Unicode"/>
                <a:cs typeface="Lucida Sans Unicode"/>
              </a:rPr>
              <a:t>for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the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function.</a:t>
            </a:r>
            <a:endParaRPr sz="1100">
              <a:latin typeface="Lucida Sans Unicode"/>
              <a:cs typeface="Lucida Sans Unicode"/>
            </a:endParaRPr>
          </a:p>
          <a:p>
            <a:pPr marL="414020" marR="1365885" indent="145415">
              <a:lnSpc>
                <a:spcPct val="102600"/>
              </a:lnSpc>
            </a:pPr>
            <a:r>
              <a:rPr dirty="0" sz="1100" spc="5">
                <a:latin typeface="Lucida Sans Unicode"/>
                <a:cs typeface="Lucida Sans Unicode"/>
              </a:rPr>
              <a:t>df_pays_evolution</a:t>
            </a:r>
            <a:r>
              <a:rPr dirty="0" sz="1100" spc="10">
                <a:latin typeface="Lucida Sans Unicode"/>
                <a:cs typeface="Lucida Sans Unicode"/>
              </a:rPr>
              <a:t> </a:t>
            </a:r>
            <a:r>
              <a:rPr dirty="0" sz="1100" spc="-305">
                <a:latin typeface="Lucida Sans Unicode"/>
                <a:cs typeface="Lucida Sans Unicode"/>
              </a:rPr>
              <a:t>=</a:t>
            </a:r>
            <a:r>
              <a:rPr dirty="0" sz="1100" spc="-300"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data[</a:t>
            </a:r>
            <a:r>
              <a:rPr dirty="0" sz="1100" spc="40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data['qty_pay_online'] </a:t>
            </a:r>
            <a:r>
              <a:rPr dirty="0" sz="1100" spc="-305">
                <a:latin typeface="Lucida Sans Unicode"/>
                <a:cs typeface="Lucida Sans Unicode"/>
              </a:rPr>
              <a:t>&gt; </a:t>
            </a:r>
            <a:r>
              <a:rPr dirty="0" sz="1100" spc="-300">
                <a:latin typeface="Lucida Sans Unicode"/>
                <a:cs typeface="Lucida Sans Unicode"/>
              </a:rPr>
              <a:t> </a:t>
            </a:r>
            <a:r>
              <a:rPr dirty="0" sz="1100" spc="80">
                <a:latin typeface="Lucida Sans Unicode"/>
                <a:cs typeface="Lucida Sans Unicode"/>
              </a:rPr>
              <a:t>0].groupby(['period'])[['period',</a:t>
            </a:r>
            <a:r>
              <a:rPr dirty="0" sz="1100" spc="19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'qty_pays',</a:t>
            </a:r>
            <a:r>
              <a:rPr dirty="0" sz="1100" spc="195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'qty_pay_online', </a:t>
            </a:r>
            <a:r>
              <a:rPr dirty="0" sz="1100" spc="-330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'qty_pay_adjust',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95">
                <a:latin typeface="Lucida Sans Unicode"/>
                <a:cs typeface="Lucida Sans Unicode"/>
              </a:rPr>
              <a:t>'qty_bills']].sum()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481012" y="914074"/>
          <a:ext cx="5601335" cy="22498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6245"/>
                <a:gridCol w="1131570"/>
                <a:gridCol w="727075"/>
                <a:gridCol w="1163319"/>
                <a:gridCol w="1163320"/>
                <a:gridCol w="799464"/>
                <a:gridCol w="176529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8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[17]: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period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75">
                          <a:latin typeface="Lucida Sans Unicode"/>
                          <a:cs typeface="Lucida Sans Unicode"/>
                        </a:rPr>
                        <a:t>qty_bills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0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265021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32698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27068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297030.0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276403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33765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30722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304563.0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2022-03-01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281765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34404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30413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311705.0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2022-04-01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294409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36530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31779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319994.0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2022-05-01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296380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36192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30718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328768.0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2022-06-01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305241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38023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32642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334376.0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2022-07-01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318801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39472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35550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347615.0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2022-08-01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330936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41280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36304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363087.0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8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2022-09-01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341998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42498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36613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377464.0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9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2022-10-01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347655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43467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36512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386410.0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298593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42821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34473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386819.0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  <a:tabLst>
                          <a:tab pos="29083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30078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4238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123598.0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926934" y="3323111"/>
          <a:ext cx="4791710" cy="22498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68095"/>
                <a:gridCol w="2109470"/>
                <a:gridCol w="1236344"/>
                <a:gridCol w="177164"/>
              </a:tblGrid>
              <a:tr h="178307"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%_pay_online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pay_online_growth_potential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60">
                          <a:latin typeface="Lucida Sans Unicode"/>
                          <a:cs typeface="Lucida Sans Unicode"/>
                        </a:rPr>
                        <a:t>total_pays/bill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84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0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13.741369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205255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0.801108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13.743432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211916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0.806667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13.687578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216948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0.806378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13.909302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226100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0.820734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13.623326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229470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0.808053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13.948327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234576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0.815247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13.935344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243779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0.814841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14.010698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253352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0.811464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8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13.916204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262887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0.809044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9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13.970104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267676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0.805215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16.212706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221299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0.682800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13"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	</a:t>
                      </a: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21.358359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20321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0.209065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1236929" y="5721679"/>
            <a:ext cx="1625600" cy="225679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90"/>
              </a:spcBef>
            </a:pPr>
            <a:r>
              <a:rPr dirty="0" sz="1100" spc="50">
                <a:latin typeface="Lucida Sans Unicode"/>
                <a:cs typeface="Lucida Sans Unicode"/>
              </a:rPr>
              <a:t>total_online_pays/bill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0.110083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0.110864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0.110374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0.114158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0.110084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0.113713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0.113551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0.113692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0.112588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0.112489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0.110700</a:t>
            </a:r>
            <a:endParaRPr sz="11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35"/>
              </a:spcBef>
            </a:pPr>
            <a:r>
              <a:rPr dirty="0" sz="1100" spc="-80">
                <a:latin typeface="Lucida Sans Unicode"/>
                <a:cs typeface="Lucida Sans Unicode"/>
              </a:rPr>
              <a:t>0.044653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45984" y="5893751"/>
            <a:ext cx="171450" cy="208470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25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1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2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3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4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5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6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7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8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9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10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125">
                <a:latin typeface="Lucida Sans Unicode"/>
                <a:cs typeface="Lucida Sans Unicode"/>
              </a:rPr>
              <a:t>11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1700" y="8248636"/>
            <a:ext cx="255143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 b="1">
                <a:latin typeface="Georgia"/>
                <a:cs typeface="Georgia"/>
              </a:rPr>
              <a:t>Evaluamos</a:t>
            </a:r>
            <a:r>
              <a:rPr dirty="0" sz="1100" spc="114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nuestro</a:t>
            </a:r>
            <a:r>
              <a:rPr dirty="0" sz="1100" spc="12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nuevo</a:t>
            </a:r>
            <a:r>
              <a:rPr dirty="0" sz="1100" spc="120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dataframe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914400" y="8413355"/>
            <a:ext cx="5944235" cy="249554"/>
            <a:chOff x="914400" y="8413355"/>
            <a:chExt cx="5944235" cy="249554"/>
          </a:xfrm>
        </p:grpSpPr>
        <p:sp>
          <p:nvSpPr>
            <p:cNvPr id="8" name="object 8"/>
            <p:cNvSpPr/>
            <p:nvPr/>
          </p:nvSpPr>
          <p:spPr>
            <a:xfrm>
              <a:off x="914400" y="8413355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927052" y="8426008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500062" y="8408872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[18]: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11" name="object 11"/>
          <p:cNvSpPr txBox="1"/>
          <p:nvPr/>
        </p:nvSpPr>
        <p:spPr>
          <a:xfrm>
            <a:off x="927052" y="8426008"/>
            <a:ext cx="5918835" cy="2241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30">
                <a:latin typeface="Lucida Sans Unicode"/>
                <a:cs typeface="Lucida Sans Unicode"/>
              </a:rPr>
              <a:t>df_pays_evolution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30">
                <a:latin typeface="Lucida Sans Unicode"/>
                <a:cs typeface="Lucida Sans Unicode"/>
              </a:rPr>
              <a:t>describe()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481012" y="914074"/>
          <a:ext cx="5601335" cy="50031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5770"/>
                <a:gridCol w="467995"/>
                <a:gridCol w="1054735"/>
                <a:gridCol w="1200150"/>
                <a:gridCol w="873125"/>
                <a:gridCol w="291464"/>
                <a:gridCol w="946150"/>
                <a:gridCol w="323214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8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[18]: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95"/>
                        </a:lnSpc>
                        <a:spcBef>
                          <a:spcPts val="5"/>
                        </a:spcBef>
                        <a:tabLst>
                          <a:tab pos="1163320" algn="l"/>
                        </a:tabLst>
                      </a:pPr>
                      <a:r>
                        <a:rPr dirty="0" sz="1100" spc="75">
                          <a:latin typeface="Lucida Sans Unicode"/>
                          <a:cs typeface="Lucida Sans Unicode"/>
                        </a:rPr>
                        <a:t>qty_bills	</a:t>
                      </a: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6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282273.333333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35555.750000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30586.000000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323452.416667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83458.802990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10153.451362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8822.478811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70288.527135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30078.000000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5519.000000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4238.000000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123598.000000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25%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280424.500000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34244.250000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30641.750000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309919.500000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50%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297486.500000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37276.500000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32210.500000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331572.000000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75%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321834.750000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41584.500000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35738.500000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366681.250000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20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347655.000000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43467.000000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80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36613.000000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386819.000000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22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%_pay_online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36195">
                        <a:lnSpc>
                          <a:spcPts val="1295"/>
                        </a:lnSpc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pay_online_growth_potential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60">
                          <a:latin typeface="Lucida Sans Unicode"/>
                          <a:cs typeface="Lucida Sans Unicode"/>
                        </a:rPr>
                        <a:t>total_pays/bill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34556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6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14.671396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54100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216131.583333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0.749218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2.216212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12712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64748.000055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0.174061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13.623326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127125">
                        <a:lnSpc>
                          <a:spcPts val="1255"/>
                        </a:lnSpc>
                      </a:pPr>
                      <a:r>
                        <a:rPr dirty="0" sz="1100" spc="-95">
                          <a:latin typeface="Lucida Sans Unicode"/>
                          <a:cs typeface="Lucida Sans Unicode"/>
                        </a:rPr>
                        <a:t>20321.000000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0.209065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85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25%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13.742916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54100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215690.000000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0.804188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50%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13.925774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54100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227785.000000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0.807360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75%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13.980252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54100">
                        <a:lnSpc>
                          <a:spcPts val="1255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246172.250000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0.812308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20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80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21.358359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54100">
                        <a:lnSpc>
                          <a:spcPts val="1280"/>
                        </a:lnSpc>
                      </a:pPr>
                      <a:r>
                        <a:rPr dirty="0" sz="1100" spc="-100">
                          <a:latin typeface="Lucida Sans Unicode"/>
                          <a:cs typeface="Lucida Sans Unicode"/>
                        </a:rPr>
                        <a:t>267676.000000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0.820734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509994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477520">
                        <a:lnSpc>
                          <a:spcPts val="1295"/>
                        </a:lnSpc>
                        <a:spcBef>
                          <a:spcPts val="1010"/>
                        </a:spcBef>
                      </a:pP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6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3006090">
                        <a:lnSpc>
                          <a:spcPct val="100000"/>
                        </a:lnSpc>
                      </a:pPr>
                      <a:r>
                        <a:rPr dirty="0" sz="1100" spc="50">
                          <a:latin typeface="Lucida Sans Unicode"/>
                          <a:cs typeface="Lucida Sans Unicode"/>
                        </a:rPr>
                        <a:t>total_online_pays/bill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r" marR="300609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12.000000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6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6">
                  <a:txBody>
                    <a:bodyPr/>
                    <a:lstStyle/>
                    <a:p>
                      <a:pPr marL="10909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0.106412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6">
                  <a:txBody>
                    <a:bodyPr/>
                    <a:lstStyle/>
                    <a:p>
                      <a:pPr marL="10909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0.019511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05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6">
                  <a:txBody>
                    <a:bodyPr/>
                    <a:lstStyle/>
                    <a:p>
                      <a:pPr marL="10909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0.044653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25%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6">
                  <a:txBody>
                    <a:bodyPr/>
                    <a:lstStyle/>
                    <a:p>
                      <a:pPr marL="10909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0.110301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50%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6">
                  <a:txBody>
                    <a:bodyPr/>
                    <a:lstStyle/>
                    <a:p>
                      <a:pPr marL="10909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0.111677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40">
                          <a:latin typeface="Lucida Sans Unicode"/>
                          <a:cs typeface="Lucida Sans Unicode"/>
                        </a:rPr>
                        <a:t>75%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6">
                  <a:txBody>
                    <a:bodyPr/>
                    <a:lstStyle/>
                    <a:p>
                      <a:pPr marL="10909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0.113586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20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6">
                  <a:txBody>
                    <a:bodyPr/>
                    <a:lstStyle/>
                    <a:p>
                      <a:pPr marL="1090930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0.114158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01700" y="6183730"/>
            <a:ext cx="26695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 b="1">
                <a:latin typeface="Georgia"/>
                <a:cs typeface="Georgia"/>
              </a:rPr>
              <a:t>Graficamos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lo</a:t>
            </a:r>
            <a:r>
              <a:rPr dirty="0" sz="1100" spc="14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obtenido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anteriormente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0062" y="6344677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[19]: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27052" y="6361772"/>
            <a:ext cx="5918835" cy="2656205"/>
          </a:xfrm>
          <a:prstGeom prst="rect">
            <a:avLst/>
          </a:prstGeom>
          <a:solidFill>
            <a:srgbClr val="F7F7F7"/>
          </a:solidFill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5">
                <a:latin typeface="Lucida Sans Unicode"/>
                <a:cs typeface="Lucida Sans Unicode"/>
              </a:rPr>
              <a:t>period_vs_growth_potential</a:t>
            </a:r>
            <a:r>
              <a:rPr dirty="0" sz="1100" spc="28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7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alt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Chart(df_pays_evolution)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mark_bar()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encode(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85">
                <a:latin typeface="Lucida Sans Unicode"/>
                <a:cs typeface="Lucida Sans Unicode"/>
              </a:rPr>
              <a:t>title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'Periodos'</a:t>
            </a:r>
            <a:r>
              <a:rPr dirty="0" sz="1100" spc="8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40">
                <a:latin typeface="Lucida Sans Unicode"/>
                <a:cs typeface="Lucida Sans Unicode"/>
              </a:rPr>
              <a:t>alt</a:t>
            </a:r>
            <a:r>
              <a:rPr dirty="0" sz="1100" spc="4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0">
                <a:latin typeface="Lucida Sans Unicode"/>
                <a:cs typeface="Lucida Sans Unicode"/>
              </a:rPr>
              <a:t>X(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'pay_online_growth_potential:Q'</a:t>
            </a:r>
            <a:r>
              <a:rPr dirty="0" sz="1100" spc="40">
                <a:latin typeface="Lucida Sans Unicode"/>
                <a:cs typeface="Lucida Sans Unicode"/>
              </a:rPr>
              <a:t>,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'Potencial</a:t>
            </a:r>
            <a:r>
              <a:rPr dirty="0" sz="1100" spc="25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80">
                <a:solidFill>
                  <a:srgbClr val="BA2121"/>
                </a:solidFill>
                <a:latin typeface="Lucida Sans Unicode"/>
                <a:cs typeface="Lucida Sans Unicode"/>
              </a:rPr>
              <a:t>de</a:t>
            </a:r>
            <a:r>
              <a:rPr dirty="0" sz="1100" spc="25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crecimiento</a:t>
            </a:r>
            <a:r>
              <a:rPr dirty="0" sz="1100" spc="2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13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135">
                <a:solidFill>
                  <a:srgbClr val="BA2121"/>
                </a:solidFill>
                <a:latin typeface="Lucida Sans Unicode"/>
                <a:cs typeface="Lucida Sans Unicode"/>
              </a:rPr>
              <a:t>(Qty.)'</a:t>
            </a:r>
            <a:r>
              <a:rPr dirty="0" sz="1100" spc="13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135"/>
              </a:spcBef>
            </a:pPr>
            <a:r>
              <a:rPr dirty="0" sz="1100" spc="35">
                <a:latin typeface="Lucida Sans Unicode"/>
                <a:cs typeface="Lucida Sans Unicode"/>
              </a:rPr>
              <a:t>tooltip</a:t>
            </a:r>
            <a:r>
              <a:rPr dirty="0" sz="1100" spc="3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5">
                <a:latin typeface="Lucida Sans Unicode"/>
                <a:cs typeface="Lucida Sans Unicode"/>
              </a:rPr>
              <a:t>[</a:t>
            </a:r>
            <a:r>
              <a:rPr dirty="0" sz="1100" spc="35">
                <a:solidFill>
                  <a:srgbClr val="BA2121"/>
                </a:solidFill>
                <a:latin typeface="Lucida Sans Unicode"/>
                <a:cs typeface="Lucida Sans Unicode"/>
              </a:rPr>
              <a:t>'pay_online_growth_potential'</a:t>
            </a:r>
            <a:r>
              <a:rPr dirty="0" sz="1100" spc="35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300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28295" marR="781050" indent="-291465">
              <a:lnSpc>
                <a:spcPct val="102600"/>
              </a:lnSpc>
            </a:pPr>
            <a:r>
              <a:rPr dirty="0" sz="1100" spc="10">
                <a:latin typeface="Lucida Sans Unicode"/>
                <a:cs typeface="Lucida Sans Unicode"/>
              </a:rPr>
              <a:t>period_vs_Porcentaje</a:t>
            </a:r>
            <a:r>
              <a:rPr dirty="0" sz="1100" spc="29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6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alt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Chart(df_pays_evolution)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mark_bar()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encode(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1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55">
                <a:solidFill>
                  <a:srgbClr val="BA2121"/>
                </a:solidFill>
                <a:latin typeface="Lucida Sans Unicode"/>
                <a:cs typeface="Lucida Sans Unicode"/>
              </a:rPr>
              <a:t>''</a:t>
            </a:r>
            <a:r>
              <a:rPr dirty="0" sz="1100" spc="15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60">
                <a:latin typeface="Lucida Sans Unicode"/>
                <a:cs typeface="Lucida Sans Unicode"/>
              </a:rPr>
              <a:t>alt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0">
                <a:latin typeface="Lucida Sans Unicode"/>
                <a:cs typeface="Lucida Sans Unicode"/>
              </a:rPr>
              <a:t>X(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'%_pay_online:Q'</a:t>
            </a:r>
            <a:r>
              <a:rPr dirty="0" sz="1100" spc="6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'Porcentaje</a:t>
            </a:r>
            <a:r>
              <a:rPr dirty="0" sz="1100" spc="22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80">
                <a:solidFill>
                  <a:srgbClr val="BA2121"/>
                </a:solidFill>
                <a:latin typeface="Lucida Sans Unicode"/>
                <a:cs typeface="Lucida Sans Unicode"/>
              </a:rPr>
              <a:t>de</a:t>
            </a:r>
            <a:r>
              <a:rPr dirty="0" sz="1100" spc="22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55">
                <a:solidFill>
                  <a:srgbClr val="BA2121"/>
                </a:solidFill>
                <a:latin typeface="Lucida Sans Unicode"/>
                <a:cs typeface="Lucida Sans Unicode"/>
              </a:rPr>
              <a:t>Pagos</a:t>
            </a:r>
            <a:r>
              <a:rPr dirty="0" sz="1100" spc="22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75">
                <a:solidFill>
                  <a:srgbClr val="BA2121"/>
                </a:solidFill>
                <a:latin typeface="Lucida Sans Unicode"/>
                <a:cs typeface="Lucida Sans Unicode"/>
              </a:rPr>
              <a:t>en</a:t>
            </a:r>
            <a:r>
              <a:rPr dirty="0" sz="1100" spc="22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20">
                <a:solidFill>
                  <a:srgbClr val="BA2121"/>
                </a:solidFill>
                <a:latin typeface="Lucida Sans Unicode"/>
                <a:cs typeface="Lucida Sans Unicode"/>
              </a:rPr>
              <a:t>línea'</a:t>
            </a:r>
            <a:r>
              <a:rPr dirty="0" sz="1100" spc="120">
                <a:latin typeface="Lucida Sans Unicode"/>
                <a:cs typeface="Lucida Sans Unicode"/>
              </a:rPr>
              <a:t>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scale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0">
                <a:latin typeface="Lucida Sans Unicode"/>
                <a:cs typeface="Lucida Sans Unicode"/>
              </a:rPr>
              <a:t>alt</a:t>
            </a:r>
            <a:r>
              <a:rPr dirty="0" sz="1100" spc="15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algn="r" marR="3802379">
              <a:lnSpc>
                <a:spcPct val="100000"/>
              </a:lnSpc>
              <a:spcBef>
                <a:spcPts val="35"/>
              </a:spcBef>
            </a:pPr>
            <a:r>
              <a:rPr dirty="0" sz="600" spc="9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-20">
                <a:latin typeface="Lucida Sans Unicode"/>
                <a:cs typeface="Lucida Sans Unicode"/>
              </a:rPr>
              <a:t>Scale(domain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15">
                <a:latin typeface="Lucida Sans Unicode"/>
                <a:cs typeface="Lucida Sans Unicode"/>
              </a:rPr>
              <a:t>(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220">
                <a:latin typeface="Lucida Sans Unicode"/>
                <a:cs typeface="Lucida Sans Unicode"/>
              </a:rPr>
              <a:t>,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10</a:t>
            </a:r>
            <a:r>
              <a:rPr dirty="0" sz="1100" spc="-13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215">
                <a:latin typeface="Lucida Sans Unicode"/>
                <a:cs typeface="Lucida Sans Unicode"/>
              </a:rPr>
              <a:t>))),</a:t>
            </a:r>
            <a:endParaRPr sz="1100">
              <a:latin typeface="Lucida Sans Unicode"/>
              <a:cs typeface="Lucida Sans Unicode"/>
            </a:endParaRPr>
          </a:p>
          <a:p>
            <a:pPr algn="r" marR="3836035">
              <a:lnSpc>
                <a:spcPct val="100000"/>
              </a:lnSpc>
              <a:spcBef>
                <a:spcPts val="135"/>
              </a:spcBef>
            </a:pPr>
            <a:r>
              <a:rPr dirty="0" sz="1100" spc="45">
                <a:latin typeface="Lucida Sans Unicode"/>
                <a:cs typeface="Lucida Sans Unicode"/>
              </a:rPr>
              <a:t>tooltip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45">
                <a:latin typeface="Lucida Sans Unicode"/>
                <a:cs typeface="Lucida Sans Unicode"/>
              </a:rPr>
              <a:t>[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'%_pay_online'</a:t>
            </a:r>
            <a:r>
              <a:rPr dirty="0" sz="1100" spc="45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0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300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2" name="object 2"/>
          <p:cNvSpPr txBox="1"/>
          <p:nvPr/>
        </p:nvSpPr>
        <p:spPr>
          <a:xfrm>
            <a:off x="927052" y="914349"/>
            <a:ext cx="5918835" cy="3553460"/>
          </a:xfrm>
          <a:prstGeom prst="rect">
            <a:avLst/>
          </a:prstGeom>
          <a:solidFill>
            <a:srgbClr val="F7F7F7"/>
          </a:solidFill>
        </p:spPr>
        <p:txBody>
          <a:bodyPr wrap="square" lIns="0" tIns="16510" rIns="0" bIns="0" rtlCol="0" vert="horz">
            <a:spAutoFit/>
          </a:bodyPr>
          <a:lstStyle/>
          <a:p>
            <a:pPr marL="37465">
              <a:lnSpc>
                <a:spcPct val="100000"/>
              </a:lnSpc>
              <a:spcBef>
                <a:spcPts val="130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28295" marR="417195" indent="-291465">
              <a:lnSpc>
                <a:spcPct val="102600"/>
              </a:lnSpc>
            </a:pPr>
            <a:r>
              <a:rPr dirty="0" sz="1100" spc="40">
                <a:latin typeface="Lucida Sans Unicode"/>
                <a:cs typeface="Lucida Sans Unicode"/>
              </a:rPr>
              <a:t>period_vs_total_pays_bill</a:t>
            </a:r>
            <a:r>
              <a:rPr dirty="0" sz="1100" spc="29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6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alt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Chart(df_pays_evolution)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mark_bar()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encode(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1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55">
                <a:solidFill>
                  <a:srgbClr val="BA2121"/>
                </a:solidFill>
                <a:latin typeface="Lucida Sans Unicode"/>
                <a:cs typeface="Lucida Sans Unicode"/>
              </a:rPr>
              <a:t>''</a:t>
            </a:r>
            <a:r>
              <a:rPr dirty="0" sz="1100" spc="15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95">
                <a:latin typeface="Lucida Sans Unicode"/>
                <a:cs typeface="Lucida Sans Unicode"/>
              </a:rPr>
              <a:t>alt</a:t>
            </a:r>
            <a:r>
              <a:rPr dirty="0" sz="1100" spc="9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95">
                <a:latin typeface="Lucida Sans Unicode"/>
                <a:cs typeface="Lucida Sans Unicode"/>
              </a:rPr>
              <a:t>X(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'total_pays/bill:Q'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9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'Cantidad</a:t>
            </a:r>
            <a:r>
              <a:rPr dirty="0" sz="1100" spc="22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80">
                <a:solidFill>
                  <a:srgbClr val="BA2121"/>
                </a:solidFill>
                <a:latin typeface="Lucida Sans Unicode"/>
                <a:cs typeface="Lucida Sans Unicode"/>
              </a:rPr>
              <a:t>de</a:t>
            </a:r>
            <a:r>
              <a:rPr dirty="0" sz="1100" spc="22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pagos/boleta'</a:t>
            </a:r>
            <a:r>
              <a:rPr dirty="0" sz="1100" spc="2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scale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9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0">
                <a:latin typeface="Lucida Sans Unicode"/>
                <a:cs typeface="Lucida Sans Unicode"/>
              </a:rPr>
              <a:t>alt</a:t>
            </a:r>
            <a:r>
              <a:rPr dirty="0" sz="1100" spc="15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9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-20">
                <a:latin typeface="Lucida Sans Unicode"/>
                <a:cs typeface="Lucida Sans Unicode"/>
              </a:rPr>
              <a:t>Scale(domain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15">
                <a:latin typeface="Lucida Sans Unicode"/>
                <a:cs typeface="Lucida Sans Unicode"/>
              </a:rPr>
              <a:t>(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220">
                <a:latin typeface="Lucida Sans Unicode"/>
                <a:cs typeface="Lucida Sans Unicode"/>
              </a:rPr>
              <a:t>,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dirty="0" sz="1100" spc="215">
                <a:latin typeface="Lucida Sans Unicode"/>
                <a:cs typeface="Lucida Sans Unicode"/>
              </a:rPr>
              <a:t>))),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135"/>
              </a:spcBef>
            </a:pPr>
            <a:r>
              <a:rPr dirty="0" sz="1100" spc="80">
                <a:latin typeface="Lucida Sans Unicode"/>
                <a:cs typeface="Lucida Sans Unicode"/>
              </a:rPr>
              <a:t>tooltip</a:t>
            </a:r>
            <a:r>
              <a:rPr dirty="0" sz="1100" spc="8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80">
                <a:latin typeface="Lucida Sans Unicode"/>
                <a:cs typeface="Lucida Sans Unicode"/>
              </a:rPr>
              <a:t>[</a:t>
            </a:r>
            <a:r>
              <a:rPr dirty="0" sz="1100" spc="80">
                <a:solidFill>
                  <a:srgbClr val="BA2121"/>
                </a:solidFill>
                <a:latin typeface="Lucida Sans Unicode"/>
                <a:cs typeface="Lucida Sans Unicode"/>
              </a:rPr>
              <a:t>'total_pays/bill'</a:t>
            </a:r>
            <a:r>
              <a:rPr dirty="0" sz="1100" spc="8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300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35">
                <a:latin typeface="Lucida Sans Unicode"/>
                <a:cs typeface="Lucida Sans Unicode"/>
              </a:rPr>
              <a:t>period_vs_total_online_pays_bill</a:t>
            </a:r>
            <a:r>
              <a:rPr dirty="0" sz="1100" spc="28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7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alt</a:t>
            </a:r>
            <a:r>
              <a:rPr dirty="0" sz="1100" spc="3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35">
                <a:latin typeface="Lucida Sans Unicode"/>
                <a:cs typeface="Lucida Sans Unicode"/>
              </a:rPr>
              <a:t>Chart(df_pays_evolution)</a:t>
            </a:r>
            <a:r>
              <a:rPr dirty="0" sz="1100" spc="3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35">
                <a:latin typeface="Lucida Sans Unicode"/>
                <a:cs typeface="Lucida Sans Unicode"/>
              </a:rPr>
              <a:t>mark_bar()</a:t>
            </a:r>
            <a:r>
              <a:rPr dirty="0" sz="1100" spc="3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-1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-15">
                <a:latin typeface="Lucida Sans Unicode"/>
                <a:cs typeface="Lucida Sans Unicode"/>
              </a:rPr>
              <a:t>encode(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135"/>
              </a:spcBef>
            </a:pP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1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55">
                <a:solidFill>
                  <a:srgbClr val="BA2121"/>
                </a:solidFill>
                <a:latin typeface="Lucida Sans Unicode"/>
                <a:cs typeface="Lucida Sans Unicode"/>
              </a:rPr>
              <a:t>''</a:t>
            </a:r>
            <a:r>
              <a:rPr dirty="0" sz="1100" spc="15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80">
                <a:latin typeface="Lucida Sans Unicode"/>
                <a:cs typeface="Lucida Sans Unicode"/>
              </a:rPr>
              <a:t>alt</a:t>
            </a:r>
            <a:r>
              <a:rPr dirty="0" sz="1100" spc="8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80">
                <a:latin typeface="Lucida Sans Unicode"/>
                <a:cs typeface="Lucida Sans Unicode"/>
              </a:rPr>
              <a:t>X(</a:t>
            </a:r>
            <a:r>
              <a:rPr dirty="0" sz="1100" spc="80">
                <a:solidFill>
                  <a:srgbClr val="BA2121"/>
                </a:solidFill>
                <a:latin typeface="Lucida Sans Unicode"/>
                <a:cs typeface="Lucida Sans Unicode"/>
              </a:rPr>
              <a:t>'total_online_pays/bill:Q'</a:t>
            </a:r>
            <a:r>
              <a:rPr dirty="0" sz="1100" spc="8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'Cantidad</a:t>
            </a:r>
            <a:r>
              <a:rPr dirty="0" sz="1100" spc="22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80">
                <a:solidFill>
                  <a:srgbClr val="BA2121"/>
                </a:solidFill>
                <a:latin typeface="Lucida Sans Unicode"/>
                <a:cs typeface="Lucida Sans Unicode"/>
              </a:rPr>
              <a:t>de</a:t>
            </a:r>
            <a:r>
              <a:rPr dirty="0" sz="1100" spc="22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75">
                <a:solidFill>
                  <a:srgbClr val="BA2121"/>
                </a:solidFill>
                <a:latin typeface="Lucida Sans Unicode"/>
                <a:cs typeface="Lucida Sans Unicode"/>
              </a:rPr>
              <a:t>pagos</a:t>
            </a:r>
            <a:r>
              <a:rPr dirty="0" sz="1100" spc="22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75">
                <a:solidFill>
                  <a:srgbClr val="BA2121"/>
                </a:solidFill>
                <a:latin typeface="Lucida Sans Unicode"/>
                <a:cs typeface="Lucida Sans Unicode"/>
              </a:rPr>
              <a:t>en</a:t>
            </a:r>
            <a:r>
              <a:rPr dirty="0" sz="1100" spc="22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línea/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8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80">
                <a:solidFill>
                  <a:srgbClr val="BA2121"/>
                </a:solidFill>
                <a:latin typeface="Lucida Sans Unicode"/>
                <a:cs typeface="Lucida Sans Unicode"/>
              </a:rPr>
              <a:t>boleta'</a:t>
            </a:r>
            <a:r>
              <a:rPr dirty="0" sz="1100" spc="8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scale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8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alt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Scale(domain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8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5">
                <a:latin typeface="Lucida Sans Unicode"/>
                <a:cs typeface="Lucida Sans Unicode"/>
              </a:rPr>
              <a:t>(</a:t>
            </a:r>
            <a:r>
              <a:rPr dirty="0" sz="1100" spc="105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105">
                <a:latin typeface="Lucida Sans Unicode"/>
                <a:cs typeface="Lucida Sans Unicode"/>
              </a:rPr>
              <a:t>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45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dirty="0" sz="1100" spc="145">
                <a:latin typeface="Lucida Sans Unicode"/>
                <a:cs typeface="Lucida Sans Unicode"/>
              </a:rPr>
              <a:t>))),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135"/>
              </a:spcBef>
            </a:pPr>
            <a:r>
              <a:rPr dirty="0" sz="1100" spc="70">
                <a:latin typeface="Lucida Sans Unicode"/>
                <a:cs typeface="Lucida Sans Unicode"/>
              </a:rPr>
              <a:t>tooltip</a:t>
            </a:r>
            <a:r>
              <a:rPr dirty="0" sz="1100" spc="7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70">
                <a:latin typeface="Lucida Sans Unicode"/>
                <a:cs typeface="Lucida Sans Unicode"/>
              </a:rPr>
              <a:t>[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'total_online_pays/bill'</a:t>
            </a:r>
            <a:r>
              <a:rPr dirty="0" sz="1100" spc="7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65">
                <a:latin typeface="Lucida Sans Unicode"/>
                <a:cs typeface="Lucida Sans Unicode"/>
              </a:rPr>
              <a:t>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300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5">
                <a:latin typeface="Lucida Sans Unicode"/>
                <a:cs typeface="Lucida Sans Unicode"/>
              </a:rPr>
              <a:t>period_vs_growth_potential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60">
                <a:solidFill>
                  <a:srgbClr val="666666"/>
                </a:solidFill>
                <a:latin typeface="Lucida Sans Unicode"/>
                <a:cs typeface="Lucida Sans Unicode"/>
              </a:rPr>
              <a:t>|</a:t>
            </a:r>
            <a:r>
              <a:rPr dirty="0" sz="1100" spc="229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period_vs_Porcentaje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60">
                <a:solidFill>
                  <a:srgbClr val="666666"/>
                </a:solidFill>
                <a:latin typeface="Lucida Sans Unicode"/>
                <a:cs typeface="Lucida Sans Unicode"/>
              </a:rPr>
              <a:t>|</a:t>
            </a:r>
            <a:r>
              <a:rPr dirty="0" sz="1100" spc="229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period_vs_total_pays_bill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90">
                <a:solidFill>
                  <a:srgbClr val="666666"/>
                </a:solidFill>
                <a:latin typeface="Lucida Sans Unicode"/>
                <a:cs typeface="Lucida Sans Unicode"/>
              </a:rPr>
              <a:t>|</a:t>
            </a:r>
            <a:r>
              <a:rPr dirty="0" sz="1100" spc="19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3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35">
                <a:latin typeface="Lucida Sans Unicode"/>
                <a:cs typeface="Lucida Sans Unicode"/>
              </a:rPr>
              <a:t>period_vs_total_online_pays_bill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00062" y="4587327"/>
            <a:ext cx="6370955" cy="45802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414020" marR="347980">
              <a:lnSpc>
                <a:spcPct val="102600"/>
              </a:lnSpc>
              <a:spcBef>
                <a:spcPts val="55"/>
              </a:spcBef>
            </a:pPr>
            <a:r>
              <a:rPr dirty="0" sz="1100" spc="-15">
                <a:latin typeface="Lucida Sans Unicode"/>
                <a:cs typeface="Lucida Sans Unicode"/>
              </a:rPr>
              <a:t>/home/dario/anaconda3/envs/proyectofinalCF/lib/python3.10/site- 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packages/altair/utils/core.py:283: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iteritems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30">
                <a:latin typeface="Lucida Sans Unicode"/>
                <a:cs typeface="Lucida Sans Unicode"/>
              </a:rPr>
              <a:t>is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deprecated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90">
                <a:latin typeface="Lucida Sans Unicode"/>
                <a:cs typeface="Lucida Sans Unicode"/>
              </a:rPr>
              <a:t>and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80">
                <a:latin typeface="Lucida Sans Unicode"/>
                <a:cs typeface="Lucida Sans Unicode"/>
              </a:rPr>
              <a:t>be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-95">
                <a:latin typeface="Lucida Sans Unicode"/>
                <a:cs typeface="Lucida Sans Unicode"/>
              </a:rPr>
              <a:t>removed</a:t>
            </a:r>
            <a:r>
              <a:rPr dirty="0" sz="1100" spc="-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a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future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version.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Use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.items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instead.</a:t>
            </a:r>
            <a:endParaRPr sz="1100">
              <a:latin typeface="Lucida Sans Unicode"/>
              <a:cs typeface="Lucida Sans Unicode"/>
            </a:endParaRPr>
          </a:p>
          <a:p>
            <a:pPr marL="559435">
              <a:lnSpc>
                <a:spcPct val="100000"/>
              </a:lnSpc>
              <a:spcBef>
                <a:spcPts val="35"/>
              </a:spcBef>
            </a:pPr>
            <a:r>
              <a:rPr dirty="0" sz="1100" spc="60">
                <a:latin typeface="Lucida Sans Unicode"/>
                <a:cs typeface="Lucida Sans Unicode"/>
              </a:rPr>
              <a:t>for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col_name,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dtype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df.dtypes.iteritems():</a:t>
            </a:r>
            <a:endParaRPr sz="1100">
              <a:latin typeface="Lucida Sans Unicode"/>
              <a:cs typeface="Lucida Sans Unicode"/>
            </a:endParaRPr>
          </a:p>
          <a:p>
            <a:pPr marL="304165" indent="-292100">
              <a:lnSpc>
                <a:spcPct val="100000"/>
              </a:lnSpc>
              <a:spcBef>
                <a:spcPts val="969"/>
              </a:spcBef>
              <a:buSzPct val="90909"/>
              <a:buAutoNum type="arabicPlain" startAt="19"/>
              <a:tabLst>
                <a:tab pos="304800" algn="l"/>
              </a:tabLst>
            </a:pPr>
            <a:r>
              <a:rPr dirty="0" sz="1100" spc="220">
                <a:solidFill>
                  <a:srgbClr val="D74314"/>
                </a:solidFill>
                <a:latin typeface="Lucida Sans Unicode"/>
                <a:cs typeface="Lucida Sans Unicode"/>
              </a:rPr>
              <a:t>:</a:t>
            </a:r>
            <a:r>
              <a:rPr dirty="0" sz="1100" spc="270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alt.HConcatChart(…)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D74314"/>
              </a:buClr>
              <a:buFont typeface="Lucida Sans Unicode"/>
              <a:buAutoNum type="arabicPlain" startAt="19"/>
            </a:pPr>
            <a:endParaRPr sz="1500">
              <a:latin typeface="Lucida Sans Unicode"/>
              <a:cs typeface="Lucida Sans Unicode"/>
            </a:endParaRPr>
          </a:p>
          <a:p>
            <a:pPr marL="414020">
              <a:lnSpc>
                <a:spcPct val="100000"/>
              </a:lnSpc>
              <a:spcBef>
                <a:spcPts val="5"/>
              </a:spcBef>
            </a:pPr>
            <a:r>
              <a:rPr dirty="0" sz="1100" spc="-45" b="1">
                <a:latin typeface="Georgia"/>
                <a:cs typeface="Georgia"/>
              </a:rPr>
              <a:t>Conclusiones:</a:t>
            </a:r>
            <a:endParaRPr sz="1100">
              <a:latin typeface="Georgia"/>
              <a:cs typeface="Georgia"/>
            </a:endParaRPr>
          </a:p>
          <a:p>
            <a:pPr lvl="1" marL="760095" marR="5080" indent="-177165">
              <a:lnSpc>
                <a:spcPct val="102600"/>
              </a:lnSpc>
              <a:spcBef>
                <a:spcPts val="675"/>
              </a:spcBef>
              <a:buChar char="•"/>
              <a:tabLst>
                <a:tab pos="760730" algn="l"/>
              </a:tabLst>
            </a:pPr>
            <a:r>
              <a:rPr dirty="0" sz="1100">
                <a:latin typeface="Georgia"/>
                <a:cs typeface="Georgia"/>
              </a:rPr>
              <a:t>La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cantidad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línea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registrados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plataforma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incrementó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periodo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del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año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70">
                <a:latin typeface="Georgia"/>
                <a:cs typeface="Georgia"/>
              </a:rPr>
              <a:t>2022.</a:t>
            </a:r>
            <a:endParaRPr sz="1100">
              <a:latin typeface="Georgia"/>
              <a:cs typeface="Georgia"/>
            </a:endParaRPr>
          </a:p>
          <a:p>
            <a:pPr lvl="1" marL="760095" marR="5080" indent="-177165">
              <a:lnSpc>
                <a:spcPct val="102600"/>
              </a:lnSpc>
              <a:buChar char="•"/>
              <a:tabLst>
                <a:tab pos="760730" algn="l"/>
              </a:tabLst>
            </a:pPr>
            <a:r>
              <a:rPr dirty="0" sz="1100" spc="5">
                <a:latin typeface="Georgia"/>
                <a:cs typeface="Georgia"/>
              </a:rPr>
              <a:t>El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porcentaje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línea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mantuvo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estable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entre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enero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35">
                <a:latin typeface="Georgia"/>
                <a:cs typeface="Georgia"/>
              </a:rPr>
              <a:t>febrero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del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70">
                <a:latin typeface="Georgia"/>
                <a:cs typeface="Georgia"/>
              </a:rPr>
              <a:t>2022,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entre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13,7%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13,9%.</a:t>
            </a:r>
            <a:endParaRPr sz="1100">
              <a:latin typeface="Georgia"/>
              <a:cs typeface="Georgia"/>
            </a:endParaRPr>
          </a:p>
          <a:p>
            <a:pPr lvl="1" marL="760095" marR="5080" indent="-177165">
              <a:lnSpc>
                <a:spcPct val="102600"/>
              </a:lnSpc>
              <a:buChar char="•"/>
              <a:tabLst>
                <a:tab pos="760730" algn="l"/>
              </a:tabLst>
            </a:pPr>
            <a:r>
              <a:rPr dirty="0" sz="1100" spc="-10">
                <a:latin typeface="Georgia"/>
                <a:cs typeface="Georgia"/>
              </a:rPr>
              <a:t>En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noviembre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diciembre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85">
                <a:latin typeface="Georgia"/>
                <a:cs typeface="Georgia"/>
              </a:rPr>
              <a:t>2022</a:t>
            </a:r>
            <a:r>
              <a:rPr dirty="0" sz="1100" spc="-35">
                <a:latin typeface="Georgia"/>
                <a:cs typeface="Georgia"/>
              </a:rPr>
              <a:t> los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porcentaje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línea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pago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línea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fueron</a:t>
            </a:r>
            <a:r>
              <a:rPr dirty="0" sz="1100" spc="1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254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16,2%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21,3%se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nota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incremento.</a:t>
            </a:r>
            <a:endParaRPr sz="1100">
              <a:latin typeface="Georgia"/>
              <a:cs typeface="Georgia"/>
            </a:endParaRPr>
          </a:p>
          <a:p>
            <a:pPr lvl="1" marL="760095" marR="5080" indent="-177165">
              <a:lnSpc>
                <a:spcPct val="102600"/>
              </a:lnSpc>
              <a:buChar char="•"/>
              <a:tabLst>
                <a:tab pos="760730" algn="l"/>
              </a:tabLst>
            </a:pPr>
            <a:r>
              <a:rPr dirty="0" sz="1100">
                <a:latin typeface="Georgia"/>
                <a:cs typeface="Georgia"/>
              </a:rPr>
              <a:t>La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cantidad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boleta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mantuvo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estable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entre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enero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14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octubre,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diciembre</a:t>
            </a:r>
            <a:r>
              <a:rPr dirty="0" sz="1100" spc="14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nota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disminución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considerable.</a:t>
            </a:r>
            <a:endParaRPr sz="1100">
              <a:latin typeface="Georgia"/>
              <a:cs typeface="Georgia"/>
            </a:endParaRPr>
          </a:p>
          <a:p>
            <a:pPr lvl="1" marL="760095" marR="5080" indent="-177165">
              <a:lnSpc>
                <a:spcPct val="102699"/>
              </a:lnSpc>
              <a:buChar char="•"/>
              <a:tabLst>
                <a:tab pos="760730" algn="l"/>
              </a:tabLst>
            </a:pPr>
            <a:r>
              <a:rPr dirty="0" sz="1100">
                <a:latin typeface="Georgia"/>
                <a:cs typeface="Georgia"/>
              </a:rPr>
              <a:t>La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cantidad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línea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boleta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emitida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mantiene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estable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entre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enero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noviembre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70">
                <a:latin typeface="Georgia"/>
                <a:cs typeface="Georgia"/>
              </a:rPr>
              <a:t>2022,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diciembre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nota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disminución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considerable.</a:t>
            </a:r>
            <a:endParaRPr sz="1100">
              <a:latin typeface="Georgia"/>
              <a:cs typeface="Georgia"/>
            </a:endParaRPr>
          </a:p>
          <a:p>
            <a:pPr lvl="1" marL="760095" marR="5080" indent="-177165">
              <a:lnSpc>
                <a:spcPct val="102600"/>
              </a:lnSpc>
              <a:buChar char="•"/>
              <a:tabLst>
                <a:tab pos="760730" algn="l"/>
              </a:tabLst>
            </a:pPr>
            <a:r>
              <a:rPr dirty="0" sz="1100" spc="5">
                <a:latin typeface="Georgia"/>
                <a:cs typeface="Georgia"/>
              </a:rPr>
              <a:t>El</a:t>
            </a:r>
            <a:r>
              <a:rPr dirty="0" sz="1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incremento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cantidad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línea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corresponde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aumento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comunidades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usan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45">
                <a:latin typeface="Georgia"/>
                <a:cs typeface="Georgia"/>
              </a:rPr>
              <a:t>CF.</a:t>
            </a:r>
            <a:endParaRPr sz="1100">
              <a:latin typeface="Georgia"/>
              <a:cs typeface="Georgia"/>
            </a:endParaRPr>
          </a:p>
          <a:p>
            <a:pPr lvl="1" marL="760095" marR="5080" indent="-177165">
              <a:lnSpc>
                <a:spcPct val="102600"/>
              </a:lnSpc>
              <a:spcBef>
                <a:spcPts val="5"/>
              </a:spcBef>
              <a:buChar char="•"/>
              <a:tabLst>
                <a:tab pos="760730" algn="l"/>
              </a:tabLst>
            </a:pPr>
            <a:r>
              <a:rPr dirty="0" sz="1100" spc="-20">
                <a:latin typeface="Georgia"/>
                <a:cs typeface="Georgia"/>
              </a:rPr>
              <a:t>Excluyendo</a:t>
            </a:r>
            <a:r>
              <a:rPr dirty="0" sz="1100" spc="2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4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meses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octubre</a:t>
            </a:r>
            <a:r>
              <a:rPr dirty="0" sz="1100" spc="20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26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noviembre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70">
                <a:latin typeface="Georgia"/>
                <a:cs typeface="Georgia"/>
              </a:rPr>
              <a:t>2022,</a:t>
            </a:r>
            <a:r>
              <a:rPr dirty="0" sz="1100" spc="114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no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evidencia</a:t>
            </a:r>
            <a:r>
              <a:rPr dirty="0" sz="1100" spc="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4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incremento</a:t>
            </a:r>
            <a:r>
              <a:rPr dirty="0" sz="1100" spc="4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3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 </a:t>
            </a:r>
            <a:r>
              <a:rPr dirty="0" sz="1100" spc="-254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porcentaje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uso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5">
                <a:latin typeface="Georgia"/>
                <a:cs typeface="Georgia"/>
              </a:rPr>
              <a:t>‘Pago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línea’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parte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copropietarios.</a:t>
            </a:r>
            <a:endParaRPr sz="1100">
              <a:latin typeface="Georgia"/>
              <a:cs typeface="Georgia"/>
            </a:endParaRPr>
          </a:p>
          <a:p>
            <a:pPr lvl="1">
              <a:lnSpc>
                <a:spcPct val="100000"/>
              </a:lnSpc>
              <a:spcBef>
                <a:spcPts val="25"/>
              </a:spcBef>
              <a:buFont typeface="Georgia"/>
              <a:buChar char="•"/>
            </a:pPr>
            <a:endParaRPr sz="1350">
              <a:latin typeface="Georgia"/>
              <a:cs typeface="Georgia"/>
            </a:endParaRPr>
          </a:p>
          <a:p>
            <a:pPr marL="414020">
              <a:lnSpc>
                <a:spcPct val="100000"/>
              </a:lnSpc>
            </a:pPr>
            <a:r>
              <a:rPr dirty="0" sz="1100" spc="-50" b="1">
                <a:latin typeface="Georgia"/>
                <a:cs typeface="Georgia"/>
              </a:rPr>
              <a:t>Recomendaciones:</a:t>
            </a:r>
            <a:endParaRPr sz="1100">
              <a:latin typeface="Georgia"/>
              <a:cs typeface="Georgia"/>
            </a:endParaRPr>
          </a:p>
          <a:p>
            <a:pPr lvl="1" marL="760095" indent="-177165">
              <a:lnSpc>
                <a:spcPct val="100000"/>
              </a:lnSpc>
              <a:spcBef>
                <a:spcPts val="715"/>
              </a:spcBef>
              <a:buChar char="•"/>
              <a:tabLst>
                <a:tab pos="760730" algn="l"/>
              </a:tabLst>
            </a:pPr>
            <a:r>
              <a:rPr dirty="0" sz="1100" spc="-15">
                <a:latin typeface="Georgia"/>
                <a:cs typeface="Georgia"/>
              </a:rPr>
              <a:t>Evaluar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cantidad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periodos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emitidos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mes,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posible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Diciembre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85">
                <a:latin typeface="Georgia"/>
                <a:cs typeface="Georgia"/>
              </a:rPr>
              <a:t>2022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vea</a:t>
            </a:r>
            <a:endParaRPr sz="110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810472"/>
            <a:ext cx="5969635" cy="7941309"/>
          </a:xfrm>
          <a:prstGeom prst="rect">
            <a:avLst/>
          </a:prstGeom>
        </p:spPr>
        <p:txBody>
          <a:bodyPr wrap="square" lIns="0" tIns="103505" rIns="0" bIns="0" rtlCol="0" vert="horz">
            <a:spAutoFit/>
          </a:bodyPr>
          <a:lstStyle/>
          <a:p>
            <a:pPr algn="just" marL="12700">
              <a:lnSpc>
                <a:spcPct val="100000"/>
              </a:lnSpc>
              <a:spcBef>
                <a:spcPts val="815"/>
              </a:spcBef>
            </a:pPr>
            <a:r>
              <a:rPr dirty="0" sz="1100" spc="-25">
                <a:latin typeface="Georgia"/>
                <a:cs typeface="Georgia"/>
              </a:rPr>
              <a:t>Learning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ni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Deeplearning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ser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primero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sería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puntapié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inicial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comenzar.</a:t>
            </a:r>
            <a:endParaRPr sz="1100">
              <a:latin typeface="Georgia"/>
              <a:cs typeface="Georgia"/>
            </a:endParaRPr>
          </a:p>
          <a:p>
            <a:pPr algn="just" marL="12700">
              <a:lnSpc>
                <a:spcPct val="100000"/>
              </a:lnSpc>
              <a:spcBef>
                <a:spcPts val="710"/>
              </a:spcBef>
            </a:pPr>
            <a:r>
              <a:rPr dirty="0" sz="1100" spc="-20">
                <a:latin typeface="Georgia"/>
                <a:cs typeface="Georgia"/>
              </a:rPr>
              <a:t>¿Cómo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tomo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datos?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680"/>
              </a:spcBef>
            </a:pPr>
            <a:r>
              <a:rPr dirty="0" sz="1100" spc="30">
                <a:latin typeface="Georgia"/>
                <a:cs typeface="Georgia"/>
              </a:rPr>
              <a:t>Al </a:t>
            </a:r>
            <a:r>
              <a:rPr dirty="0" sz="1100">
                <a:latin typeface="Georgia"/>
                <a:cs typeface="Georgia"/>
              </a:rPr>
              <a:t>trabajar </a:t>
            </a:r>
            <a:r>
              <a:rPr dirty="0" sz="1100" spc="-25">
                <a:latin typeface="Georgia"/>
                <a:cs typeface="Georgia"/>
              </a:rPr>
              <a:t>directamente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30">
                <a:latin typeface="Georgia"/>
                <a:cs typeface="Georgia"/>
              </a:rPr>
              <a:t>DB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mi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empresa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tomé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datos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forma</a:t>
            </a:r>
            <a:r>
              <a:rPr dirty="0" sz="1100" spc="1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separada,</a:t>
            </a:r>
            <a:r>
              <a:rPr dirty="0" sz="1100" spc="21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tomando 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como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index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periodo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(Ciclo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trabajo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administrador)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675"/>
              </a:spcBef>
            </a:pPr>
            <a:r>
              <a:rPr dirty="0" sz="1100" spc="-15">
                <a:latin typeface="Georgia"/>
                <a:cs typeface="Georgia"/>
              </a:rPr>
              <a:t>Lo </a:t>
            </a:r>
            <a:r>
              <a:rPr dirty="0" sz="1100" spc="-35">
                <a:latin typeface="Georgia"/>
                <a:cs typeface="Georgia"/>
              </a:rPr>
              <a:t>primero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hacemos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definir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40">
                <a:latin typeface="Georgia"/>
                <a:cs typeface="Georgia"/>
              </a:rPr>
              <a:t>comunidades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vamos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>
                <a:latin typeface="Georgia"/>
                <a:cs typeface="Georgia"/>
              </a:rPr>
              <a:t>trabajar,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universo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comu- 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nidades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65">
                <a:latin typeface="Georgia"/>
                <a:cs typeface="Georgia"/>
              </a:rPr>
              <a:t>CF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enorme,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 </a:t>
            </a:r>
            <a:r>
              <a:rPr dirty="0" sz="1100" spc="-30">
                <a:latin typeface="Georgia"/>
                <a:cs typeface="Georgia"/>
              </a:rPr>
              <a:t>lo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nos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centraremos</a:t>
            </a:r>
            <a:r>
              <a:rPr dirty="0" sz="1100" spc="1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40">
                <a:latin typeface="Georgia"/>
                <a:cs typeface="Georgia"/>
              </a:rPr>
              <a:t>comunidades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Chilenas,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trabajes </a:t>
            </a:r>
            <a:r>
              <a:rPr dirty="0" sz="1100" spc="-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control por periodo,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localicen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Chile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25">
                <a:latin typeface="Georgia"/>
                <a:cs typeface="Georgia"/>
              </a:rPr>
              <a:t>realización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20">
                <a:latin typeface="Georgia"/>
                <a:cs typeface="Georgia"/>
              </a:rPr>
              <a:t>cuotas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manten- 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imiento </a:t>
            </a:r>
            <a:r>
              <a:rPr dirty="0" sz="1100" spc="-50">
                <a:latin typeface="Georgia"/>
                <a:cs typeface="Georgia"/>
              </a:rPr>
              <a:t>se </a:t>
            </a:r>
            <a:r>
              <a:rPr dirty="0" sz="1100" spc="-25">
                <a:latin typeface="Georgia"/>
                <a:cs typeface="Georgia"/>
              </a:rPr>
              <a:t>realice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5">
                <a:latin typeface="Georgia"/>
                <a:cs typeface="Georgia"/>
              </a:rPr>
              <a:t>forma </a:t>
            </a:r>
            <a:r>
              <a:rPr dirty="0" sz="1100" spc="-50">
                <a:latin typeface="Georgia"/>
                <a:cs typeface="Georgia"/>
              </a:rPr>
              <a:t>es </a:t>
            </a:r>
            <a:r>
              <a:rPr dirty="0" sz="1100" spc="-40">
                <a:latin typeface="Georgia"/>
                <a:cs typeface="Georgia"/>
              </a:rPr>
              <a:t>que sus </a:t>
            </a:r>
            <a:r>
              <a:rPr dirty="0" sz="1100" spc="-20">
                <a:latin typeface="Georgia"/>
                <a:cs typeface="Georgia"/>
              </a:rPr>
              <a:t>gastos </a:t>
            </a:r>
            <a:r>
              <a:rPr dirty="0" sz="1100" spc="-40">
                <a:latin typeface="Georgia"/>
                <a:cs typeface="Georgia"/>
              </a:rPr>
              <a:t>sean </a:t>
            </a:r>
            <a:r>
              <a:rPr dirty="0" sz="1100" spc="-25">
                <a:latin typeface="Georgia"/>
                <a:cs typeface="Georgia"/>
              </a:rPr>
              <a:t>distribuidos </a:t>
            </a:r>
            <a:r>
              <a:rPr dirty="0" sz="1100" spc="-30">
                <a:latin typeface="Georgia"/>
                <a:cs typeface="Georgia"/>
              </a:rPr>
              <a:t>proporcionalmente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30">
                <a:latin typeface="Georgia"/>
                <a:cs typeface="Georgia"/>
              </a:rPr>
              <a:t>superficie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unidad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(porcentaje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cuota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mantenimiento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140">
                <a:latin typeface="Georgia"/>
                <a:cs typeface="Georgia"/>
              </a:rPr>
              <a:t>=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Gastos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totales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70">
                <a:latin typeface="Georgia"/>
                <a:cs typeface="Georgia"/>
              </a:rPr>
              <a:t> 1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55">
                <a:latin typeface="Georgia"/>
                <a:cs typeface="Georgia"/>
              </a:rPr>
              <a:t>mes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comunidad</a:t>
            </a:r>
            <a:r>
              <a:rPr dirty="0" sz="1100" spc="70">
                <a:latin typeface="Georgia"/>
                <a:cs typeface="Georgia"/>
              </a:rPr>
              <a:t> </a:t>
            </a:r>
            <a:r>
              <a:rPr dirty="0" sz="1100" spc="5">
                <a:latin typeface="Georgia"/>
                <a:cs typeface="Georgia"/>
              </a:rPr>
              <a:t>%</a:t>
            </a:r>
            <a:endParaRPr sz="1100">
              <a:latin typeface="Georgia"/>
              <a:cs typeface="Georgia"/>
            </a:endParaRPr>
          </a:p>
          <a:p>
            <a:pPr algn="just" marL="127635" indent="-115570">
              <a:lnSpc>
                <a:spcPct val="100000"/>
              </a:lnSpc>
              <a:spcBef>
                <a:spcPts val="35"/>
              </a:spcBef>
              <a:buChar char="*"/>
              <a:tabLst>
                <a:tab pos="128270" algn="l"/>
              </a:tabLst>
            </a:pPr>
            <a:r>
              <a:rPr dirty="0" sz="1100" spc="-30">
                <a:latin typeface="Georgia"/>
                <a:cs typeface="Georgia"/>
              </a:rPr>
              <a:t>Superficies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unidad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m²).</a:t>
            </a:r>
            <a:endParaRPr sz="1100">
              <a:latin typeface="Georgia"/>
              <a:cs typeface="Georgia"/>
            </a:endParaRPr>
          </a:p>
          <a:p>
            <a:pPr algn="just" marL="12700">
              <a:lnSpc>
                <a:spcPct val="100000"/>
              </a:lnSpc>
              <a:spcBef>
                <a:spcPts val="715"/>
              </a:spcBef>
            </a:pPr>
            <a:r>
              <a:rPr dirty="0" sz="1100" spc="80">
                <a:latin typeface="Georgia"/>
                <a:cs typeface="Georgia"/>
              </a:rPr>
              <a:t>A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partir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indice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obtengo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siguiente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data: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710"/>
              </a:spcBef>
              <a:buChar char="•"/>
              <a:tabLst>
                <a:tab pos="359410" algn="l"/>
              </a:tabLst>
            </a:pPr>
            <a:r>
              <a:rPr dirty="0" sz="1100" spc="15">
                <a:latin typeface="Georgia"/>
                <a:cs typeface="Georgia"/>
              </a:rPr>
              <a:t>‘pe_id’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identificador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periodo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emitido.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-5">
                <a:latin typeface="Georgia"/>
                <a:cs typeface="Georgia"/>
              </a:rPr>
              <a:t>‘period’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-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Periodo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emitido.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5">
                <a:latin typeface="Georgia"/>
                <a:cs typeface="Georgia"/>
              </a:rPr>
              <a:t>‘com_id’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identificador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comunidad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-15">
                <a:latin typeface="Georgia"/>
                <a:cs typeface="Georgia"/>
              </a:rPr>
              <a:t>‘region’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-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región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comunidad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0">
                <a:latin typeface="Georgia"/>
                <a:cs typeface="Georgia"/>
              </a:rPr>
              <a:t>‘qty_bills’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Cantidad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boletas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emitidas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periodo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(Es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igual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cantidad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unidades)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0">
                <a:latin typeface="Georgia"/>
                <a:cs typeface="Georgia"/>
              </a:rPr>
              <a:t>‘total_bills’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boletas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emitidas.</a:t>
            </a:r>
            <a:endParaRPr sz="1100">
              <a:latin typeface="Georgia"/>
              <a:cs typeface="Georgia"/>
            </a:endParaRPr>
          </a:p>
          <a:p>
            <a:pPr lvl="1" marL="358775" marR="5080" indent="-177165">
              <a:lnSpc>
                <a:spcPct val="102600"/>
              </a:lnSpc>
              <a:buChar char="•"/>
              <a:tabLst>
                <a:tab pos="359410" algn="l"/>
              </a:tabLst>
            </a:pPr>
            <a:r>
              <a:rPr dirty="0" sz="1100" spc="15">
                <a:latin typeface="Georgia"/>
                <a:cs typeface="Georgia"/>
              </a:rPr>
              <a:t>‘pys_qty’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Cantidad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registrados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periodo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concepto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5">
                <a:latin typeface="Georgia"/>
                <a:cs typeface="Georgia"/>
              </a:rPr>
              <a:t>Cuota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manten- </a:t>
            </a:r>
            <a:r>
              <a:rPr dirty="0" sz="1100" spc="-254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imiento.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5">
                <a:latin typeface="Georgia"/>
                <a:cs typeface="Georgia"/>
              </a:rPr>
              <a:t>‘pys_total’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registrados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5">
                <a:latin typeface="Georgia"/>
                <a:cs typeface="Georgia"/>
              </a:rPr>
              <a:t>‘py_adjust_qty’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Cantidad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15">
                <a:latin typeface="Georgia"/>
                <a:cs typeface="Georgia"/>
              </a:rPr>
              <a:t>‘Ajuste’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registrados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periodo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5">
                <a:latin typeface="Georgia"/>
                <a:cs typeface="Georgia"/>
              </a:rPr>
              <a:t>‘py_adjust_total’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2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una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15">
                <a:latin typeface="Georgia"/>
                <a:cs typeface="Georgia"/>
              </a:rPr>
              <a:t>‘Ajuste’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>
                <a:latin typeface="Georgia"/>
                <a:cs typeface="Georgia"/>
              </a:rPr>
              <a:t>‘pys_online_qty’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Cantidad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‘Online’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registrados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periodo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>
                <a:latin typeface="Georgia"/>
                <a:cs typeface="Georgia"/>
              </a:rPr>
              <a:t>‘pys_online_total’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‘Online’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20">
                <a:latin typeface="Georgia"/>
                <a:cs typeface="Georgia"/>
              </a:rPr>
              <a:t>‘sb_qty’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-5">
                <a:latin typeface="Georgia"/>
                <a:cs typeface="Georgia"/>
              </a:rPr>
              <a:t> Cantidad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egresos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registrados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0">
                <a:latin typeface="Georgia"/>
                <a:cs typeface="Georgia"/>
              </a:rPr>
              <a:t>‘sbs_total’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uno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egresos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5">
                <a:latin typeface="Georgia"/>
                <a:cs typeface="Georgia"/>
              </a:rPr>
              <a:t>‘sbm_fund_total’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asignados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fondos.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>
                <a:latin typeface="Georgia"/>
                <a:cs typeface="Georgia"/>
              </a:rPr>
              <a:t>‘sbm_aliquots_total’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1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asignados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distribuciones.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5">
                <a:latin typeface="Georgia"/>
                <a:cs typeface="Georgia"/>
              </a:rPr>
              <a:t>‘sbm_meter_total’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asignados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medidores.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20">
                <a:latin typeface="Georgia"/>
                <a:cs typeface="Georgia"/>
              </a:rPr>
              <a:t>‘pf_qty’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Cantidad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cargos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registrados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5">
                <a:latin typeface="Georgia"/>
                <a:cs typeface="Georgia"/>
              </a:rPr>
              <a:t>‘pf_total’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cargos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5">
                <a:latin typeface="Georgia"/>
                <a:cs typeface="Georgia"/>
              </a:rPr>
              <a:t>‘inc_qty’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-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cantidad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ingresos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extraordinarios(entero).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0">
                <a:latin typeface="Georgia"/>
                <a:cs typeface="Georgia"/>
              </a:rPr>
              <a:t>‘inc_total’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1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Suma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total</a:t>
            </a:r>
            <a:r>
              <a:rPr dirty="0" sz="1100" spc="11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montos</a:t>
            </a:r>
            <a:r>
              <a:rPr dirty="0" sz="1100" spc="11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ingresos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extraordinarios</a:t>
            </a:r>
            <a:r>
              <a:rPr dirty="0" sz="1100" spc="11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10">
                <a:latin typeface="Georgia"/>
                <a:cs typeface="Georgia"/>
              </a:rPr>
              <a:t>‘active_ccb’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Esta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activa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conexión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banco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(booleano).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5">
                <a:latin typeface="Georgia"/>
                <a:cs typeface="Georgia"/>
              </a:rPr>
              <a:t>‘pays_ccb_match’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Cantidad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pagos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match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5">
                <a:latin typeface="Georgia"/>
                <a:cs typeface="Georgia"/>
              </a:rPr>
              <a:t>‘sb_ccb_match’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Cantidad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egresos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match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5">
                <a:latin typeface="Georgia"/>
                <a:cs typeface="Georgia"/>
              </a:rPr>
              <a:t>‘ch_ccb_match’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Cantidad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cheques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match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lvl="1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5">
                <a:latin typeface="Georgia"/>
                <a:cs typeface="Georgia"/>
              </a:rPr>
              <a:t>‘inc_ccb_match’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:</a:t>
            </a:r>
            <a:r>
              <a:rPr dirty="0" sz="1100" spc="1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cantidad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Ingresos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extraordinarios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match</a:t>
            </a:r>
            <a:r>
              <a:rPr dirty="0" sz="1100" spc="11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(entero).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680"/>
              </a:spcBef>
            </a:pPr>
            <a:r>
              <a:rPr dirty="0" sz="1100" spc="-35">
                <a:latin typeface="Georgia"/>
                <a:cs typeface="Georgia"/>
              </a:rPr>
              <a:t>Tomo </a:t>
            </a:r>
            <a:r>
              <a:rPr dirty="0" sz="1100" spc="-30">
                <a:latin typeface="Georgia"/>
                <a:cs typeface="Georgia"/>
              </a:rPr>
              <a:t>estos </a:t>
            </a:r>
            <a:r>
              <a:rPr dirty="0" sz="1100" spc="-20">
                <a:latin typeface="Georgia"/>
                <a:cs typeface="Georgia"/>
              </a:rPr>
              <a:t>datos </a:t>
            </a:r>
            <a:r>
              <a:rPr dirty="0" sz="1100" spc="-5">
                <a:latin typeface="Georgia"/>
                <a:cs typeface="Georgia"/>
              </a:rPr>
              <a:t>ya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son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 </a:t>
            </a:r>
            <a:r>
              <a:rPr dirty="0" sz="1100" spc="-40">
                <a:latin typeface="Georgia"/>
                <a:cs typeface="Georgia"/>
              </a:rPr>
              <a:t>mas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relevantes </a:t>
            </a:r>
            <a:r>
              <a:rPr dirty="0" sz="1100" spc="-20">
                <a:latin typeface="Georgia"/>
                <a:cs typeface="Georgia"/>
              </a:rPr>
              <a:t>para </a:t>
            </a:r>
            <a:r>
              <a:rPr dirty="0" sz="1100" spc="-15">
                <a:latin typeface="Georgia"/>
                <a:cs typeface="Georgia"/>
              </a:rPr>
              <a:t>cada </a:t>
            </a:r>
            <a:r>
              <a:rPr dirty="0" sz="1100" spc="-25">
                <a:latin typeface="Georgia"/>
                <a:cs typeface="Georgia"/>
              </a:rPr>
              <a:t>ciclo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trabajo </a:t>
            </a:r>
            <a:r>
              <a:rPr dirty="0" sz="1100" spc="10">
                <a:latin typeface="Georgia"/>
                <a:cs typeface="Georgia"/>
              </a:rPr>
              <a:t>(Cada </a:t>
            </a:r>
            <a:r>
              <a:rPr dirty="0" sz="1100" spc="-45">
                <a:latin typeface="Georgia"/>
                <a:cs typeface="Georgia"/>
              </a:rPr>
              <a:t>emisión</a:t>
            </a:r>
            <a:r>
              <a:rPr dirty="0" sz="1100" spc="17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mensual 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cuotas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mantenimiento).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675"/>
              </a:spcBef>
            </a:pPr>
            <a:r>
              <a:rPr dirty="0" sz="1100" spc="30">
                <a:latin typeface="Georgia"/>
                <a:cs typeface="Georgia"/>
              </a:rPr>
              <a:t>Al </a:t>
            </a:r>
            <a:r>
              <a:rPr dirty="0" sz="1100">
                <a:latin typeface="Georgia"/>
                <a:cs typeface="Georgia"/>
              </a:rPr>
              <a:t>trabajar </a:t>
            </a:r>
            <a:r>
              <a:rPr dirty="0" sz="1100" spc="-25">
                <a:latin typeface="Georgia"/>
                <a:cs typeface="Georgia"/>
              </a:rPr>
              <a:t>directamente </a:t>
            </a:r>
            <a:r>
              <a:rPr dirty="0" sz="1100" spc="-40">
                <a:latin typeface="Georgia"/>
                <a:cs typeface="Georgia"/>
              </a:rPr>
              <a:t>con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10">
                <a:latin typeface="Georgia"/>
                <a:cs typeface="Georgia"/>
              </a:rPr>
              <a:t>ORM, </a:t>
            </a:r>
            <a:r>
              <a:rPr dirty="0" sz="1100" spc="-35">
                <a:latin typeface="Georgia"/>
                <a:cs typeface="Georgia"/>
              </a:rPr>
              <a:t>pude </a:t>
            </a:r>
            <a:r>
              <a:rPr dirty="0" sz="1100" spc="-25">
                <a:latin typeface="Georgia"/>
                <a:cs typeface="Georgia"/>
              </a:rPr>
              <a:t>armar las querys </a:t>
            </a:r>
            <a:r>
              <a:rPr dirty="0" sz="1100" spc="-20">
                <a:latin typeface="Georgia"/>
                <a:cs typeface="Georgia"/>
              </a:rPr>
              <a:t>para </a:t>
            </a:r>
            <a:r>
              <a:rPr dirty="0" sz="1100" spc="-15">
                <a:latin typeface="Georgia"/>
                <a:cs typeface="Georgia"/>
              </a:rPr>
              <a:t>filtrar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35">
                <a:latin typeface="Georgia"/>
                <a:cs typeface="Georgia"/>
              </a:rPr>
              <a:t>condensar los </a:t>
            </a:r>
            <a:r>
              <a:rPr dirty="0" sz="1100" spc="-20">
                <a:latin typeface="Georgia"/>
                <a:cs typeface="Georgia"/>
              </a:rPr>
              <a:t>datos </a:t>
            </a:r>
            <a:r>
              <a:rPr dirty="0" sz="1100" spc="-40">
                <a:latin typeface="Georgia"/>
                <a:cs typeface="Georgia"/>
              </a:rPr>
              <a:t>que </a:t>
            </a:r>
            <a:r>
              <a:rPr dirty="0" sz="1100" spc="-35">
                <a:latin typeface="Georgia"/>
                <a:cs typeface="Georgia"/>
              </a:rPr>
              <a:t> creo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relevantes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mi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análisis.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902333"/>
            <a:ext cx="5969635" cy="153479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358775" marR="5080">
              <a:lnSpc>
                <a:spcPct val="102600"/>
              </a:lnSpc>
              <a:spcBef>
                <a:spcPts val="55"/>
              </a:spcBef>
            </a:pPr>
            <a:r>
              <a:rPr dirty="0" sz="1100" spc="-20">
                <a:latin typeface="Georgia"/>
                <a:cs typeface="Georgia"/>
              </a:rPr>
              <a:t>alterado</a:t>
            </a:r>
            <a:r>
              <a:rPr dirty="0" sz="1100" spc="15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porque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fecha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toma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datos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no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todas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comunidades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evaluadas</a:t>
            </a:r>
            <a:r>
              <a:rPr dirty="0" sz="1100" spc="15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habían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cerrado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su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periodo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Diciembre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70">
                <a:latin typeface="Georgia"/>
                <a:cs typeface="Georgia"/>
              </a:rPr>
              <a:t>2022.</a:t>
            </a:r>
            <a:endParaRPr sz="11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30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tabLst>
                <a:tab pos="382905" algn="l"/>
              </a:tabLst>
            </a:pPr>
            <a:r>
              <a:rPr dirty="0" sz="1200" spc="70" b="1">
                <a:latin typeface="Palatino Linotype"/>
                <a:cs typeface="Palatino Linotype"/>
              </a:rPr>
              <a:t>1.1	</a:t>
            </a:r>
            <a:r>
              <a:rPr dirty="0" sz="1200" spc="30" b="1">
                <a:latin typeface="Palatino Linotype"/>
                <a:cs typeface="Palatino Linotype"/>
              </a:rPr>
              <a:t>Comenzamos</a:t>
            </a:r>
            <a:r>
              <a:rPr dirty="0" sz="1200" spc="140" b="1">
                <a:latin typeface="Palatino Linotype"/>
                <a:cs typeface="Palatino Linotype"/>
              </a:rPr>
              <a:t> </a:t>
            </a:r>
            <a:r>
              <a:rPr dirty="0" sz="1200" spc="25" b="1">
                <a:latin typeface="Palatino Linotype"/>
                <a:cs typeface="Palatino Linotype"/>
              </a:rPr>
              <a:t>con</a:t>
            </a:r>
            <a:r>
              <a:rPr dirty="0" sz="1200" spc="140" b="1">
                <a:latin typeface="Palatino Linotype"/>
                <a:cs typeface="Palatino Linotype"/>
              </a:rPr>
              <a:t> </a:t>
            </a:r>
            <a:r>
              <a:rPr dirty="0" sz="1200" spc="-10" b="1">
                <a:latin typeface="Palatino Linotype"/>
                <a:cs typeface="Palatino Linotype"/>
              </a:rPr>
              <a:t>el</a:t>
            </a:r>
            <a:r>
              <a:rPr dirty="0" sz="1200" spc="145" b="1">
                <a:latin typeface="Palatino Linotype"/>
                <a:cs typeface="Palatino Linotype"/>
              </a:rPr>
              <a:t> </a:t>
            </a:r>
            <a:r>
              <a:rPr dirty="0" sz="1200" spc="5" b="1">
                <a:latin typeface="Palatino Linotype"/>
                <a:cs typeface="Palatino Linotype"/>
              </a:rPr>
              <a:t>análisis</a:t>
            </a:r>
            <a:r>
              <a:rPr dirty="0" sz="1200" spc="140" b="1">
                <a:latin typeface="Palatino Linotype"/>
                <a:cs typeface="Palatino Linotype"/>
              </a:rPr>
              <a:t> </a:t>
            </a:r>
            <a:r>
              <a:rPr dirty="0" sz="1200" spc="10" b="1">
                <a:latin typeface="Palatino Linotype"/>
                <a:cs typeface="Palatino Linotype"/>
              </a:rPr>
              <a:t>de</a:t>
            </a:r>
            <a:r>
              <a:rPr dirty="0" sz="1200" spc="145" b="1">
                <a:latin typeface="Palatino Linotype"/>
                <a:cs typeface="Palatino Linotype"/>
              </a:rPr>
              <a:t> </a:t>
            </a:r>
            <a:r>
              <a:rPr dirty="0" sz="1200" spc="10" b="1">
                <a:latin typeface="Palatino Linotype"/>
                <a:cs typeface="Palatino Linotype"/>
              </a:rPr>
              <a:t>de</a:t>
            </a:r>
            <a:r>
              <a:rPr dirty="0" sz="1200" spc="140" b="1">
                <a:latin typeface="Palatino Linotype"/>
                <a:cs typeface="Palatino Linotype"/>
              </a:rPr>
              <a:t> </a:t>
            </a:r>
            <a:r>
              <a:rPr dirty="0" sz="1200" spc="15" b="1">
                <a:latin typeface="Palatino Linotype"/>
                <a:cs typeface="Palatino Linotype"/>
              </a:rPr>
              <a:t>modelo</a:t>
            </a:r>
            <a:r>
              <a:rPr dirty="0" sz="1200" spc="145" b="1">
                <a:latin typeface="Palatino Linotype"/>
                <a:cs typeface="Palatino Linotype"/>
              </a:rPr>
              <a:t> </a:t>
            </a:r>
            <a:r>
              <a:rPr dirty="0" sz="1200" spc="50" b="1">
                <a:latin typeface="Palatino Linotype"/>
                <a:cs typeface="Palatino Linotype"/>
              </a:rPr>
              <a:t>para</a:t>
            </a:r>
            <a:r>
              <a:rPr dirty="0" sz="1200" spc="140" b="1">
                <a:latin typeface="Palatino Linotype"/>
                <a:cs typeface="Palatino Linotype"/>
              </a:rPr>
              <a:t> </a:t>
            </a:r>
            <a:r>
              <a:rPr dirty="0" sz="1200" spc="25" b="1">
                <a:latin typeface="Palatino Linotype"/>
                <a:cs typeface="Palatino Linotype"/>
              </a:rPr>
              <a:t>predicción:</a:t>
            </a:r>
            <a:endParaRPr sz="1200">
              <a:latin typeface="Palatino Linotype"/>
              <a:cs typeface="Palatino Linotype"/>
            </a:endParaRPr>
          </a:p>
          <a:p>
            <a:pPr marL="12700" marR="5080">
              <a:lnSpc>
                <a:spcPct val="102600"/>
              </a:lnSpc>
              <a:spcBef>
                <a:spcPts val="685"/>
              </a:spcBef>
            </a:pPr>
            <a:r>
              <a:rPr dirty="0" sz="1100" spc="-35">
                <a:latin typeface="Georgia"/>
                <a:cs typeface="Georgia"/>
              </a:rPr>
              <a:t>Queremos</a:t>
            </a:r>
            <a:r>
              <a:rPr dirty="0" sz="1100" spc="12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entrenar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modelo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nos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indique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probabilidad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adquiera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nuestro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módulo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‘Conexión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Bancos’</a:t>
            </a:r>
            <a:endParaRPr sz="11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35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</a:pPr>
            <a:r>
              <a:rPr dirty="0" sz="1100" spc="20" b="1">
                <a:latin typeface="Georgia"/>
                <a:cs typeface="Georgia"/>
              </a:rPr>
              <a:t>IDE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00" y="2409365"/>
            <a:ext cx="5944235" cy="765810"/>
            <a:chOff x="914400" y="2409365"/>
            <a:chExt cx="5944235" cy="765810"/>
          </a:xfrm>
        </p:grpSpPr>
        <p:sp>
          <p:nvSpPr>
            <p:cNvPr id="4" name="object 4"/>
            <p:cNvSpPr/>
            <p:nvPr/>
          </p:nvSpPr>
          <p:spPr>
            <a:xfrm>
              <a:off x="914400" y="2409365"/>
              <a:ext cx="5944235" cy="765810"/>
            </a:xfrm>
            <a:custGeom>
              <a:avLst/>
              <a:gdLst/>
              <a:ahLst/>
              <a:cxnLst/>
              <a:rect l="l" t="t" r="r" b="b"/>
              <a:pathLst>
                <a:path w="5944234" h="76581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39922"/>
                  </a:lnTo>
                  <a:lnTo>
                    <a:pt x="1988" y="749772"/>
                  </a:lnTo>
                  <a:lnTo>
                    <a:pt x="7411" y="757816"/>
                  </a:lnTo>
                  <a:lnTo>
                    <a:pt x="15455" y="763239"/>
                  </a:lnTo>
                  <a:lnTo>
                    <a:pt x="25305" y="765228"/>
                  </a:lnTo>
                  <a:lnTo>
                    <a:pt x="5918371" y="765228"/>
                  </a:lnTo>
                  <a:lnTo>
                    <a:pt x="5928221" y="763239"/>
                  </a:lnTo>
                  <a:lnTo>
                    <a:pt x="5936265" y="757816"/>
                  </a:lnTo>
                  <a:lnTo>
                    <a:pt x="5941688" y="749772"/>
                  </a:lnTo>
                  <a:lnTo>
                    <a:pt x="5943676" y="739922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927052" y="2422018"/>
              <a:ext cx="5918835" cy="740410"/>
            </a:xfrm>
            <a:custGeom>
              <a:avLst/>
              <a:gdLst/>
              <a:ahLst/>
              <a:cxnLst/>
              <a:rect l="l" t="t" r="r" b="b"/>
              <a:pathLst>
                <a:path w="5918834" h="740410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27269"/>
                  </a:lnTo>
                  <a:lnTo>
                    <a:pt x="0" y="734258"/>
                  </a:lnTo>
                  <a:lnTo>
                    <a:pt x="5664" y="739922"/>
                  </a:lnTo>
                  <a:lnTo>
                    <a:pt x="5912706" y="739922"/>
                  </a:lnTo>
                  <a:lnTo>
                    <a:pt x="5918371" y="734258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500062" y="2404883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[20]: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052" y="2422018"/>
            <a:ext cx="5918835" cy="7404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50" b="1">
                <a:solidFill>
                  <a:srgbClr val="007F00"/>
                </a:solidFill>
                <a:latin typeface="Cambria"/>
                <a:cs typeface="Cambria"/>
              </a:rPr>
              <a:t>from</a:t>
            </a:r>
            <a:r>
              <a:rPr dirty="0" sz="1100" spc="13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40" b="1">
                <a:solidFill>
                  <a:srgbClr val="0000FF"/>
                </a:solidFill>
                <a:latin typeface="Cambria"/>
                <a:cs typeface="Cambria"/>
              </a:rPr>
              <a:t>pandas_profiling</a:t>
            </a:r>
            <a:r>
              <a:rPr dirty="0" sz="1100" spc="315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32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ProfileReport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850">
              <a:latin typeface="Lucida Sans Unicode"/>
              <a:cs typeface="Lucida Sans Unicode"/>
            </a:endParaRPr>
          </a:p>
          <a:p>
            <a:pPr marL="37465" marR="344805">
              <a:lnSpc>
                <a:spcPct val="102699"/>
              </a:lnSpc>
            </a:pPr>
            <a:r>
              <a:rPr dirty="0" sz="1100" spc="75">
                <a:latin typeface="Lucida Sans Unicode"/>
                <a:cs typeface="Lucida Sans Unicode"/>
              </a:rPr>
              <a:t>profile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7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ProfileReport(data,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20">
                <a:latin typeface="Lucida Sans Unicode"/>
                <a:cs typeface="Lucida Sans Unicode"/>
              </a:rPr>
              <a:t>title</a:t>
            </a:r>
            <a:r>
              <a:rPr dirty="0" sz="1100" spc="-2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0">
                <a:solidFill>
                  <a:srgbClr val="BA2121"/>
                </a:solidFill>
                <a:latin typeface="Lucida Sans Unicode"/>
                <a:cs typeface="Lucida Sans Unicode"/>
              </a:rPr>
              <a:t>"COM</a:t>
            </a:r>
            <a:r>
              <a:rPr dirty="0" sz="1100" spc="23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">
                <a:solidFill>
                  <a:srgbClr val="BA2121"/>
                </a:solidFill>
                <a:latin typeface="Lucida Sans Unicode"/>
                <a:cs typeface="Lucida Sans Unicode"/>
              </a:rPr>
              <a:t>data</a:t>
            </a:r>
            <a:r>
              <a:rPr dirty="0" sz="1100" spc="23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analysis"</a:t>
            </a:r>
            <a:r>
              <a:rPr dirty="0" sz="1100" spc="70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explorative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8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" b="1">
                <a:solidFill>
                  <a:srgbClr val="007F00"/>
                </a:solidFill>
                <a:latin typeface="Cambria"/>
                <a:cs typeface="Cambria"/>
              </a:rPr>
              <a:t>True</a:t>
            </a:r>
            <a:r>
              <a:rPr dirty="0" sz="1100" spc="10">
                <a:latin typeface="Lucida Sans Unicode"/>
                <a:cs typeface="Lucida Sans Unicode"/>
              </a:rPr>
              <a:t>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profile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5">
                <a:latin typeface="Lucida Sans Unicode"/>
                <a:cs typeface="Lucida Sans Unicode"/>
              </a:rPr>
              <a:t>to_file(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"COM_report.html"</a:t>
            </a:r>
            <a:r>
              <a:rPr dirty="0" sz="1100" spc="4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1700" y="3189590"/>
            <a:ext cx="5553710" cy="1832610"/>
          </a:xfrm>
          <a:prstGeom prst="rect">
            <a:avLst/>
          </a:prstGeom>
        </p:spPr>
        <p:txBody>
          <a:bodyPr wrap="square" lIns="0" tIns="1035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  <a:tabLst>
                <a:tab pos="1539875" algn="l"/>
                <a:tab pos="2485390" algn="l"/>
              </a:tabLst>
            </a:pPr>
            <a:r>
              <a:rPr dirty="0" sz="1100" spc="-90">
                <a:latin typeface="Lucida Sans Unicode"/>
                <a:cs typeface="Lucida Sans Unicode"/>
              </a:rPr>
              <a:t>Summarize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dataset:	</a:t>
            </a:r>
            <a:r>
              <a:rPr dirty="0" sz="1100" spc="-45">
                <a:latin typeface="Lucida Sans Unicode"/>
                <a:cs typeface="Lucida Sans Unicode"/>
              </a:rPr>
              <a:t>0%|	</a:t>
            </a:r>
            <a:r>
              <a:rPr dirty="0" sz="1100" spc="160">
                <a:latin typeface="Lucida Sans Unicode"/>
                <a:cs typeface="Lucida Sans Unicode"/>
              </a:rPr>
              <a:t>|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85">
                <a:latin typeface="Lucida Sans Unicode"/>
                <a:cs typeface="Lucida Sans Unicode"/>
              </a:rPr>
              <a:t>0/5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[00:00&lt;?,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?it/s]</a:t>
            </a:r>
            <a:endParaRPr sz="1100">
              <a:latin typeface="Lucida Sans Unicode"/>
              <a:cs typeface="Lucida Sans Unicode"/>
            </a:endParaRPr>
          </a:p>
          <a:p>
            <a:pPr marL="12700" marR="222885">
              <a:lnSpc>
                <a:spcPct val="102600"/>
              </a:lnSpc>
              <a:spcBef>
                <a:spcPts val="675"/>
              </a:spcBef>
            </a:pPr>
            <a:r>
              <a:rPr dirty="0" sz="1100" spc="-15">
                <a:latin typeface="Lucida Sans Unicode"/>
                <a:cs typeface="Lucida Sans Unicode"/>
              </a:rPr>
              <a:t>/home/dario/anaconda3/envs/proyectofinalCF/lib/python3.10/site- 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-50">
                <a:latin typeface="Lucida Sans Unicode"/>
                <a:cs typeface="Lucida Sans Unicode"/>
              </a:rPr>
              <a:t>packages/multimethod/</a:t>
            </a:r>
            <a:r>
              <a:rPr dirty="0" u="sng" sz="1100" spc="215">
                <a:uFill>
                  <a:solidFill>
                    <a:srgbClr val="000000"/>
                  </a:solidFill>
                </a:uFill>
                <a:latin typeface="Lucida Sans Unicode"/>
                <a:cs typeface="Lucida Sans Unicode"/>
              </a:rPr>
              <a:t> </a:t>
            </a:r>
            <a:r>
              <a:rPr dirty="0" sz="1100" spc="140">
                <a:latin typeface="Lucida Sans Unicode"/>
                <a:cs typeface="Lucida Sans Unicode"/>
              </a:rPr>
              <a:t>init</a:t>
            </a:r>
            <a:r>
              <a:rPr dirty="0" u="sng" sz="1100" spc="320">
                <a:uFill>
                  <a:solidFill>
                    <a:srgbClr val="000000"/>
                  </a:solidFill>
                </a:uFill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.py:184: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a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future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version,</a:t>
            </a:r>
            <a:endParaRPr sz="1100">
              <a:latin typeface="Lucida Sans Unicode"/>
              <a:cs typeface="Lucida Sans Unicode"/>
            </a:endParaRPr>
          </a:p>
          <a:p>
            <a:pPr marL="12700" marR="77470">
              <a:lnSpc>
                <a:spcPct val="102600"/>
              </a:lnSpc>
            </a:pPr>
            <a:r>
              <a:rPr dirty="0" sz="1100" spc="110">
                <a:latin typeface="Lucida Sans Unicode"/>
                <a:cs typeface="Lucida Sans Unicode"/>
              </a:rPr>
              <a:t>`df.iloc[:,</a:t>
            </a:r>
            <a:r>
              <a:rPr dirty="0" sz="1100" spc="229">
                <a:latin typeface="Lucida Sans Unicode"/>
                <a:cs typeface="Lucida Sans Unicode"/>
              </a:rPr>
              <a:t> i] </a:t>
            </a:r>
            <a:r>
              <a:rPr dirty="0" sz="1100" spc="-305">
                <a:latin typeface="Lucida Sans Unicode"/>
                <a:cs typeface="Lucida Sans Unicode"/>
              </a:rPr>
              <a:t>=</a:t>
            </a:r>
            <a:r>
              <a:rPr dirty="0" sz="1100" spc="-28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newvals`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attempt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set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the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values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inplace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instead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of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15">
                <a:latin typeface="Lucida Sans Unicode"/>
                <a:cs typeface="Lucida Sans Unicode"/>
              </a:rPr>
              <a:t>always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setting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a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45">
                <a:latin typeface="Lucida Sans Unicode"/>
                <a:cs typeface="Lucida Sans Unicode"/>
              </a:rPr>
              <a:t>new</a:t>
            </a:r>
            <a:r>
              <a:rPr dirty="0" sz="1100" spc="25"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array.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14">
                <a:latin typeface="Lucida Sans Unicode"/>
                <a:cs typeface="Lucida Sans Unicode"/>
              </a:rPr>
              <a:t>To</a:t>
            </a:r>
            <a:r>
              <a:rPr dirty="0" sz="1100" spc="-5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retain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the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old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behavior,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50">
                <a:latin typeface="Lucida Sans Unicode"/>
                <a:cs typeface="Lucida Sans Unicode"/>
              </a:rPr>
              <a:t>use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either</a:t>
            </a:r>
            <a:endParaRPr sz="1100">
              <a:latin typeface="Lucida Sans Unicode"/>
              <a:cs typeface="Lucida Sans Unicode"/>
            </a:endParaRPr>
          </a:p>
          <a:p>
            <a:pPr marL="12700" marR="5080">
              <a:lnSpc>
                <a:spcPct val="102600"/>
              </a:lnSpc>
            </a:pPr>
            <a:r>
              <a:rPr dirty="0" sz="1100" spc="45">
                <a:latin typeface="Lucida Sans Unicode"/>
                <a:cs typeface="Lucida Sans Unicode"/>
              </a:rPr>
              <a:t>`df[df.columns[i]]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latin typeface="Lucida Sans Unicode"/>
                <a:cs typeface="Lucida Sans Unicode"/>
              </a:rPr>
              <a:t>=</a:t>
            </a:r>
            <a:r>
              <a:rPr dirty="0" sz="1100" spc="-275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newvals`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80">
                <a:latin typeface="Lucida Sans Unicode"/>
                <a:cs typeface="Lucida Sans Unicode"/>
              </a:rPr>
              <a:t>or,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210">
                <a:latin typeface="Lucida Sans Unicode"/>
                <a:cs typeface="Lucida Sans Unicode"/>
              </a:rPr>
              <a:t>if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columns</a:t>
            </a:r>
            <a:r>
              <a:rPr dirty="0" sz="1100" spc="-35"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are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non-unique,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75">
                <a:latin typeface="Lucida Sans Unicode"/>
                <a:cs typeface="Lucida Sans Unicode"/>
              </a:rPr>
              <a:t>`df.isetitem(i,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newvals)`</a:t>
            </a:r>
            <a:endParaRPr sz="1100">
              <a:latin typeface="Lucida Sans Unicode"/>
              <a:cs typeface="Lucida Sans Unicode"/>
            </a:endParaRPr>
          </a:p>
          <a:p>
            <a:pPr marL="158115">
              <a:lnSpc>
                <a:spcPct val="100000"/>
              </a:lnSpc>
              <a:spcBef>
                <a:spcPts val="35"/>
              </a:spcBef>
            </a:pPr>
            <a:r>
              <a:rPr dirty="0" sz="1100" spc="20">
                <a:latin typeface="Lucida Sans Unicode"/>
                <a:cs typeface="Lucida Sans Unicode"/>
              </a:rPr>
              <a:t>return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self[tuple(map(self.get_type,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5">
                <a:latin typeface="Lucida Sans Unicode"/>
                <a:cs typeface="Lucida Sans Unicode"/>
              </a:rPr>
              <a:t>args))](*args,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**kwargs)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715"/>
              </a:spcBef>
              <a:tabLst>
                <a:tab pos="2121535" algn="l"/>
                <a:tab pos="3067050" algn="l"/>
              </a:tabLst>
            </a:pPr>
            <a:r>
              <a:rPr dirty="0" sz="1100" spc="-30">
                <a:latin typeface="Lucida Sans Unicode"/>
                <a:cs typeface="Lucida Sans Unicode"/>
              </a:rPr>
              <a:t>Generate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report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structure:	</a:t>
            </a:r>
            <a:r>
              <a:rPr dirty="0" sz="1100" spc="-45">
                <a:latin typeface="Lucida Sans Unicode"/>
                <a:cs typeface="Lucida Sans Unicode"/>
              </a:rPr>
              <a:t>0%|	</a:t>
            </a:r>
            <a:r>
              <a:rPr dirty="0" sz="1100" spc="160">
                <a:latin typeface="Lucida Sans Unicode"/>
                <a:cs typeface="Lucida Sans Unicode"/>
              </a:rPr>
              <a:t>|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85">
                <a:latin typeface="Lucida Sans Unicode"/>
                <a:cs typeface="Lucida Sans Unicode"/>
              </a:rPr>
              <a:t>0/1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[00:00&lt;?,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?it/s]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01700" y="4996381"/>
            <a:ext cx="2062480" cy="541655"/>
          </a:xfrm>
          <a:prstGeom prst="rect">
            <a:avLst/>
          </a:prstGeom>
        </p:spPr>
        <p:txBody>
          <a:bodyPr wrap="square" lIns="0" tIns="1035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  <a:tabLst>
                <a:tab pos="1103630" algn="l"/>
              </a:tabLst>
            </a:pPr>
            <a:r>
              <a:rPr dirty="0" sz="1100" spc="-55">
                <a:latin typeface="Lucida Sans Unicode"/>
                <a:cs typeface="Lucida Sans Unicode"/>
              </a:rPr>
              <a:t>Render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HTML:	</a:t>
            </a:r>
            <a:r>
              <a:rPr dirty="0" sz="1100" spc="-45">
                <a:latin typeface="Lucida Sans Unicode"/>
                <a:cs typeface="Lucida Sans Unicode"/>
              </a:rPr>
              <a:t>0%|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710"/>
              </a:spcBef>
              <a:tabLst>
                <a:tab pos="1830705" algn="l"/>
              </a:tabLst>
            </a:pPr>
            <a:r>
              <a:rPr dirty="0" sz="1100" spc="-15">
                <a:latin typeface="Lucida Sans Unicode"/>
                <a:cs typeface="Lucida Sans Unicode"/>
              </a:rPr>
              <a:t>Export</a:t>
            </a:r>
            <a:r>
              <a:rPr dirty="0" sz="1100" spc="-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report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170">
                <a:latin typeface="Lucida Sans Unicode"/>
                <a:cs typeface="Lucida Sans Unicode"/>
              </a:rPr>
              <a:t>file:</a:t>
            </a:r>
            <a:r>
              <a:rPr dirty="0" sz="1100">
                <a:latin typeface="Lucida Sans Unicode"/>
                <a:cs typeface="Lucida Sans Unicode"/>
              </a:rPr>
              <a:t>	</a:t>
            </a:r>
            <a:r>
              <a:rPr dirty="0" sz="1100" spc="-45">
                <a:latin typeface="Lucida Sans Unicode"/>
                <a:cs typeface="Lucida Sans Unicode"/>
              </a:rPr>
              <a:t>0%|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938322" y="4996381"/>
            <a:ext cx="2353310" cy="541655"/>
          </a:xfrm>
          <a:prstGeom prst="rect">
            <a:avLst/>
          </a:prstGeom>
        </p:spPr>
        <p:txBody>
          <a:bodyPr wrap="square" lIns="0" tIns="1035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dirty="0" sz="1100" spc="160">
                <a:latin typeface="Lucida Sans Unicode"/>
                <a:cs typeface="Lucida Sans Unicode"/>
              </a:rPr>
              <a:t>|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-85">
                <a:latin typeface="Lucida Sans Unicode"/>
                <a:cs typeface="Lucida Sans Unicode"/>
              </a:rPr>
              <a:t>0/1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[00:00&lt;?,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?it/s]</a:t>
            </a:r>
            <a:endParaRPr sz="1100">
              <a:latin typeface="Lucida Sans Unicode"/>
              <a:cs typeface="Lucida Sans Unicode"/>
            </a:endParaRPr>
          </a:p>
          <a:p>
            <a:pPr marL="739775">
              <a:lnSpc>
                <a:spcPct val="100000"/>
              </a:lnSpc>
              <a:spcBef>
                <a:spcPts val="710"/>
              </a:spcBef>
            </a:pPr>
            <a:r>
              <a:rPr dirty="0" sz="1100" spc="160">
                <a:latin typeface="Lucida Sans Unicode"/>
                <a:cs typeface="Lucida Sans Unicode"/>
              </a:rPr>
              <a:t>|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-85">
                <a:latin typeface="Lucida Sans Unicode"/>
                <a:cs typeface="Lucida Sans Unicode"/>
              </a:rPr>
              <a:t>0/1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[00:00&lt;?,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?it/s]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01700" y="5604470"/>
            <a:ext cx="21266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Georgia"/>
                <a:cs typeface="Georgia"/>
              </a:rPr>
              <a:t>Importamos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seaborn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trabajar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914400" y="5882790"/>
            <a:ext cx="5944235" cy="765810"/>
            <a:chOff x="914400" y="5882790"/>
            <a:chExt cx="5944235" cy="765810"/>
          </a:xfrm>
        </p:grpSpPr>
        <p:sp>
          <p:nvSpPr>
            <p:cNvPr id="13" name="object 13"/>
            <p:cNvSpPr/>
            <p:nvPr/>
          </p:nvSpPr>
          <p:spPr>
            <a:xfrm>
              <a:off x="914400" y="5882790"/>
              <a:ext cx="5944235" cy="765810"/>
            </a:xfrm>
            <a:custGeom>
              <a:avLst/>
              <a:gdLst/>
              <a:ahLst/>
              <a:cxnLst/>
              <a:rect l="l" t="t" r="r" b="b"/>
              <a:pathLst>
                <a:path w="5944234" h="765809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39922"/>
                  </a:lnTo>
                  <a:lnTo>
                    <a:pt x="1988" y="749772"/>
                  </a:lnTo>
                  <a:lnTo>
                    <a:pt x="7411" y="757816"/>
                  </a:lnTo>
                  <a:lnTo>
                    <a:pt x="15455" y="763239"/>
                  </a:lnTo>
                  <a:lnTo>
                    <a:pt x="25305" y="765228"/>
                  </a:lnTo>
                  <a:lnTo>
                    <a:pt x="5918371" y="765228"/>
                  </a:lnTo>
                  <a:lnTo>
                    <a:pt x="5928221" y="763239"/>
                  </a:lnTo>
                  <a:lnTo>
                    <a:pt x="5936265" y="757816"/>
                  </a:lnTo>
                  <a:lnTo>
                    <a:pt x="5941688" y="749772"/>
                  </a:lnTo>
                  <a:lnTo>
                    <a:pt x="5943676" y="739922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927052" y="5895442"/>
              <a:ext cx="5918835" cy="740410"/>
            </a:xfrm>
            <a:custGeom>
              <a:avLst/>
              <a:gdLst/>
              <a:ahLst/>
              <a:cxnLst/>
              <a:rect l="l" t="t" r="r" b="b"/>
              <a:pathLst>
                <a:path w="5918834" h="74040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27269"/>
                  </a:lnTo>
                  <a:lnTo>
                    <a:pt x="0" y="734258"/>
                  </a:lnTo>
                  <a:lnTo>
                    <a:pt x="5664" y="739922"/>
                  </a:lnTo>
                  <a:lnTo>
                    <a:pt x="5912706" y="739922"/>
                  </a:lnTo>
                  <a:lnTo>
                    <a:pt x="5918371" y="734258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/>
          <p:cNvSpPr txBox="1"/>
          <p:nvPr/>
        </p:nvSpPr>
        <p:spPr>
          <a:xfrm>
            <a:off x="500062" y="5878321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[21]: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16" name="object 16"/>
          <p:cNvSpPr txBox="1"/>
          <p:nvPr/>
        </p:nvSpPr>
        <p:spPr>
          <a:xfrm>
            <a:off x="927052" y="5895442"/>
            <a:ext cx="5918835" cy="7404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9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-20" b="1">
                <a:solidFill>
                  <a:srgbClr val="0000FF"/>
                </a:solidFill>
                <a:latin typeface="Cambria"/>
                <a:cs typeface="Cambria"/>
              </a:rPr>
              <a:t>seaborn</a:t>
            </a:r>
            <a:r>
              <a:rPr dirty="0" sz="1100" spc="310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25" b="1">
                <a:solidFill>
                  <a:srgbClr val="007F00"/>
                </a:solidFill>
                <a:latin typeface="Cambria"/>
                <a:cs typeface="Cambria"/>
              </a:rPr>
              <a:t>as </a:t>
            </a:r>
            <a:r>
              <a:rPr dirty="0" sz="1100" spc="4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10" b="1">
                <a:solidFill>
                  <a:srgbClr val="0000FF"/>
                </a:solidFill>
                <a:latin typeface="Cambria"/>
                <a:cs typeface="Cambria"/>
              </a:rPr>
              <a:t>sns</a:t>
            </a:r>
            <a:endParaRPr sz="1100">
              <a:latin typeface="Cambria"/>
              <a:cs typeface="Cambria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5">
                <a:latin typeface="Lucida Sans Unicode"/>
                <a:cs typeface="Lucida Sans Unicode"/>
              </a:rPr>
              <a:t>sns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pairplot(data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25">
                <a:latin typeface="Lucida Sans Unicode"/>
                <a:cs typeface="Lucida Sans Unicode"/>
              </a:rPr>
              <a:t>data,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hue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3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5" i="1">
                <a:solidFill>
                  <a:srgbClr val="3D7A7A"/>
                </a:solidFill>
                <a:latin typeface="Times New Roman"/>
                <a:cs typeface="Times New Roman"/>
              </a:rPr>
              <a:t>tardó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20min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5" i="1">
                <a:solidFill>
                  <a:srgbClr val="3D7A7A"/>
                </a:solidFill>
                <a:latin typeface="Times New Roman"/>
                <a:cs typeface="Times New Roman"/>
              </a:rPr>
              <a:t>35seg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en</a:t>
            </a:r>
            <a:r>
              <a:rPr dirty="0" sz="1100" spc="29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80" i="1">
                <a:solidFill>
                  <a:srgbClr val="3D7A7A"/>
                </a:solidFill>
                <a:latin typeface="Times New Roman"/>
                <a:cs typeface="Times New Roman"/>
              </a:rPr>
              <a:t>procesar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00062" y="6735901"/>
            <a:ext cx="37445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[21]:</a:t>
            </a:r>
            <a:r>
              <a:rPr dirty="0" sz="1100" spc="31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&lt;seaborn.axisgrid.PairGrid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60">
                <a:latin typeface="Lucida Sans Unicode"/>
                <a:cs typeface="Lucida Sans Unicode"/>
              </a:rPr>
              <a:t>at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110">
                <a:latin typeface="Lucida Sans Unicode"/>
                <a:cs typeface="Lucida Sans Unicode"/>
              </a:rPr>
              <a:t>0x7f677a1b60b0&gt;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1105" y="922492"/>
            <a:ext cx="5327652" cy="520183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01700" y="6682356"/>
            <a:ext cx="4807585" cy="549275"/>
          </a:xfrm>
          <a:prstGeom prst="rect">
            <a:avLst/>
          </a:prstGeom>
        </p:spPr>
        <p:txBody>
          <a:bodyPr wrap="square" lIns="0" tIns="1066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40"/>
              </a:spcBef>
              <a:tabLst>
                <a:tab pos="478155" algn="l"/>
              </a:tabLst>
            </a:pPr>
            <a:r>
              <a:rPr dirty="0" sz="1100" spc="45" b="1">
                <a:latin typeface="Georgia"/>
                <a:cs typeface="Georgia"/>
              </a:rPr>
              <a:t>1.1.1	</a:t>
            </a:r>
            <a:r>
              <a:rPr dirty="0" sz="1100" spc="105" b="1">
                <a:latin typeface="Georgia"/>
                <a:cs typeface="Georgia"/>
              </a:rPr>
              <a:t>PCA</a:t>
            </a:r>
            <a:r>
              <a:rPr dirty="0" sz="1100" spc="95" b="1">
                <a:latin typeface="Georgia"/>
                <a:cs typeface="Georgia"/>
              </a:rPr>
              <a:t> </a:t>
            </a:r>
            <a:r>
              <a:rPr dirty="0" sz="1100" spc="40" b="1">
                <a:latin typeface="Georgia"/>
                <a:cs typeface="Georgia"/>
              </a:rPr>
              <a:t>y</a:t>
            </a:r>
            <a:r>
              <a:rPr dirty="0" sz="1100" spc="95" b="1">
                <a:latin typeface="Georgia"/>
                <a:cs typeface="Georgia"/>
              </a:rPr>
              <a:t> </a:t>
            </a:r>
            <a:r>
              <a:rPr dirty="0" sz="1100" spc="45" b="1">
                <a:latin typeface="Georgia"/>
                <a:cs typeface="Georgia"/>
              </a:rPr>
              <a:t>TSNE</a:t>
            </a:r>
            <a:endParaRPr sz="110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740"/>
              </a:spcBef>
            </a:pPr>
            <a:r>
              <a:rPr dirty="0" sz="1100" spc="-5">
                <a:latin typeface="Georgia"/>
                <a:cs typeface="Georgia"/>
              </a:rPr>
              <a:t>Con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esto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vamos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tratar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predecir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cual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comunidades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tiene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activo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70">
                <a:latin typeface="Georgia"/>
                <a:cs typeface="Georgia"/>
              </a:rPr>
              <a:t>CCB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14400" y="7316191"/>
            <a:ext cx="5944235" cy="1109980"/>
            <a:chOff x="914400" y="7316191"/>
            <a:chExt cx="5944235" cy="1109980"/>
          </a:xfrm>
        </p:grpSpPr>
        <p:sp>
          <p:nvSpPr>
            <p:cNvPr id="5" name="object 5"/>
            <p:cNvSpPr/>
            <p:nvPr/>
          </p:nvSpPr>
          <p:spPr>
            <a:xfrm>
              <a:off x="914400" y="7316191"/>
              <a:ext cx="5944235" cy="1109980"/>
            </a:xfrm>
            <a:custGeom>
              <a:avLst/>
              <a:gdLst/>
              <a:ahLst/>
              <a:cxnLst/>
              <a:rect l="l" t="t" r="r" b="b"/>
              <a:pathLst>
                <a:path w="5944234" h="1109979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1084076"/>
                  </a:lnTo>
                  <a:lnTo>
                    <a:pt x="1988" y="1093926"/>
                  </a:lnTo>
                  <a:lnTo>
                    <a:pt x="7411" y="1101970"/>
                  </a:lnTo>
                  <a:lnTo>
                    <a:pt x="15455" y="1107393"/>
                  </a:lnTo>
                  <a:lnTo>
                    <a:pt x="25305" y="1109382"/>
                  </a:lnTo>
                  <a:lnTo>
                    <a:pt x="5918371" y="1109382"/>
                  </a:lnTo>
                  <a:lnTo>
                    <a:pt x="5928221" y="1107393"/>
                  </a:lnTo>
                  <a:lnTo>
                    <a:pt x="5936265" y="1101970"/>
                  </a:lnTo>
                  <a:lnTo>
                    <a:pt x="5941688" y="1093926"/>
                  </a:lnTo>
                  <a:lnTo>
                    <a:pt x="5943676" y="1084076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27052" y="7328844"/>
              <a:ext cx="5918835" cy="1084580"/>
            </a:xfrm>
            <a:custGeom>
              <a:avLst/>
              <a:gdLst/>
              <a:ahLst/>
              <a:cxnLst/>
              <a:rect l="l" t="t" r="r" b="b"/>
              <a:pathLst>
                <a:path w="5918834" h="108457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1071423"/>
                  </a:lnTo>
                  <a:lnTo>
                    <a:pt x="0" y="1078412"/>
                  </a:lnTo>
                  <a:lnTo>
                    <a:pt x="5664" y="1084076"/>
                  </a:lnTo>
                  <a:lnTo>
                    <a:pt x="5912706" y="1084076"/>
                  </a:lnTo>
                  <a:lnTo>
                    <a:pt x="5918371" y="1078412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500062" y="7311718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[24]: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8" name="object 8"/>
          <p:cNvSpPr txBox="1"/>
          <p:nvPr/>
        </p:nvSpPr>
        <p:spPr>
          <a:xfrm>
            <a:off x="927052" y="7328844"/>
            <a:ext cx="5918835" cy="108458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50" b="1">
                <a:solidFill>
                  <a:srgbClr val="007F00"/>
                </a:solidFill>
                <a:latin typeface="Cambria"/>
                <a:cs typeface="Cambria"/>
              </a:rPr>
              <a:t>from </a:t>
            </a:r>
            <a:r>
              <a:rPr dirty="0" sz="1100" spc="-4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15" b="1">
                <a:solidFill>
                  <a:srgbClr val="0000FF"/>
                </a:solidFill>
                <a:latin typeface="Cambria"/>
                <a:cs typeface="Cambria"/>
              </a:rPr>
              <a:t>sklearn.decomposition </a:t>
            </a:r>
            <a:r>
              <a:rPr dirty="0" sz="1100" spc="75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33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-140">
                <a:latin typeface="Lucida Sans Unicode"/>
                <a:cs typeface="Lucida Sans Unicode"/>
              </a:rPr>
              <a:t>PCA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-50" b="1">
                <a:solidFill>
                  <a:srgbClr val="007F00"/>
                </a:solidFill>
                <a:latin typeface="Cambria"/>
                <a:cs typeface="Cambria"/>
              </a:rPr>
              <a:t>from</a:t>
            </a:r>
            <a:r>
              <a:rPr dirty="0" sz="1100" spc="13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30" b="1">
                <a:solidFill>
                  <a:srgbClr val="0000FF"/>
                </a:solidFill>
                <a:latin typeface="Cambria"/>
                <a:cs typeface="Cambria"/>
              </a:rPr>
              <a:t>sklearn.manifold </a:t>
            </a:r>
            <a:r>
              <a:rPr dirty="0" sz="1100" spc="45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32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TSNE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9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-20" b="1">
                <a:solidFill>
                  <a:srgbClr val="0000FF"/>
                </a:solidFill>
                <a:latin typeface="Cambria"/>
                <a:cs typeface="Cambria"/>
              </a:rPr>
              <a:t>seaborn</a:t>
            </a:r>
            <a:r>
              <a:rPr dirty="0" sz="1100" spc="310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25" b="1">
                <a:solidFill>
                  <a:srgbClr val="007F00"/>
                </a:solidFill>
                <a:latin typeface="Cambria"/>
                <a:cs typeface="Cambria"/>
              </a:rPr>
              <a:t>as </a:t>
            </a:r>
            <a:r>
              <a:rPr dirty="0" sz="1100" spc="4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10" b="1">
                <a:solidFill>
                  <a:srgbClr val="0000FF"/>
                </a:solidFill>
                <a:latin typeface="Cambria"/>
                <a:cs typeface="Cambria"/>
              </a:rPr>
              <a:t>sns</a:t>
            </a:r>
            <a:endParaRPr sz="11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150">
              <a:latin typeface="Cambria"/>
              <a:cs typeface="Cambria"/>
            </a:endParaRPr>
          </a:p>
          <a:p>
            <a:pPr marL="37465" marR="2745105">
              <a:lnSpc>
                <a:spcPct val="102699"/>
              </a:lnSpc>
            </a:pPr>
            <a:r>
              <a:rPr dirty="0" sz="1100" spc="25">
                <a:latin typeface="Lucida Sans Unicode"/>
                <a:cs typeface="Lucida Sans Unicode"/>
              </a:rPr>
              <a:t>active_ccb</a:t>
            </a:r>
            <a:r>
              <a:rPr dirty="0" sz="1100" spc="3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data[[</a:t>
            </a:r>
            <a:r>
              <a:rPr dirty="0" sz="1100" spc="55">
                <a:solidFill>
                  <a:srgbClr val="BA2121"/>
                </a:solidFill>
                <a:latin typeface="Lucida Sans Unicode"/>
                <a:cs typeface="Lucida Sans Unicode"/>
              </a:rPr>
              <a:t>'com_id'</a:t>
            </a:r>
            <a:r>
              <a:rPr dirty="0" sz="1100" spc="55">
                <a:latin typeface="Lucida Sans Unicode"/>
                <a:cs typeface="Lucida Sans Unicode"/>
              </a:rPr>
              <a:t>, 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95">
                <a:latin typeface="Lucida Sans Unicode"/>
                <a:cs typeface="Lucida Sans Unicode"/>
              </a:rPr>
              <a:t>]]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active_ccb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00062" y="8513456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[24]: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82407" y="8513456"/>
            <a:ext cx="12623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65">
                <a:latin typeface="Lucida Sans Unicode"/>
                <a:cs typeface="Lucida Sans Unicode"/>
              </a:rPr>
              <a:t>com_id</a:t>
            </a:r>
            <a:r>
              <a:rPr dirty="0" sz="1100" spc="16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active_ccb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926934" y="8696011"/>
          <a:ext cx="1736725" cy="3568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8775"/>
                <a:gridCol w="908685"/>
                <a:gridCol w="467359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25400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5400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26934" y="930088"/>
          <a:ext cx="1736725" cy="15614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7995"/>
                <a:gridCol w="581660"/>
                <a:gridCol w="400050"/>
                <a:gridCol w="286385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59396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58374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55427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56746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56829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01700" y="2640353"/>
            <a:ext cx="4207510" cy="5461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6515">
              <a:lnSpc>
                <a:spcPct val="100000"/>
              </a:lnSpc>
              <a:spcBef>
                <a:spcPts val="90"/>
              </a:spcBef>
            </a:pPr>
            <a:r>
              <a:rPr dirty="0" sz="1100" spc="-70">
                <a:latin typeface="Lucida Sans Unicode"/>
                <a:cs typeface="Lucida Sans Unicode"/>
              </a:rPr>
              <a:t>[34907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2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dirty="0" sz="1100" spc="-30">
                <a:latin typeface="Georgia"/>
                <a:cs typeface="Georgia"/>
              </a:rPr>
              <a:t>Eliminamos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columnas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tienen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variables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altamente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correlacionadas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0062" y="3266705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[25]: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27052" y="3283818"/>
            <a:ext cx="5918835" cy="1441450"/>
          </a:xfrm>
          <a:prstGeom prst="rect">
            <a:avLst/>
          </a:prstGeom>
          <a:solidFill>
            <a:srgbClr val="F7F7F7"/>
          </a:solidFill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45">
                <a:latin typeface="Lucida Sans Unicode"/>
                <a:cs typeface="Lucida Sans Unicode"/>
              </a:rPr>
              <a:t>columns_to_drop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14">
                <a:latin typeface="Lucida Sans Unicode"/>
                <a:cs typeface="Lucida Sans Unicode"/>
              </a:rPr>
              <a:t>[</a:t>
            </a:r>
            <a:r>
              <a:rPr dirty="0" sz="1100" spc="114">
                <a:solidFill>
                  <a:srgbClr val="BA2121"/>
                </a:solidFill>
                <a:latin typeface="Lucida Sans Unicode"/>
                <a:cs typeface="Lucida Sans Unicode"/>
              </a:rPr>
              <a:t>'pe_id'</a:t>
            </a:r>
            <a:r>
              <a:rPr dirty="0" sz="1100" spc="114">
                <a:latin typeface="Lucida Sans Unicode"/>
                <a:cs typeface="Lucida Sans Unicode"/>
              </a:rPr>
              <a:t>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'com_id'</a:t>
            </a:r>
            <a:r>
              <a:rPr dirty="0" sz="1100" spc="50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'total_pays'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10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  <a:tabLst>
                <a:tab pos="2544445" algn="l"/>
              </a:tabLst>
            </a:pPr>
            <a:r>
              <a:rPr dirty="0" sz="600" spc="9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'total_adjust'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140">
                <a:solidFill>
                  <a:srgbClr val="BA2121"/>
                </a:solidFill>
                <a:latin typeface="Lucida Sans Unicode"/>
                <a:cs typeface="Lucida Sans Unicode"/>
              </a:rPr>
              <a:t>'total_bills'</a:t>
            </a:r>
            <a:r>
              <a:rPr dirty="0" sz="1100" spc="140">
                <a:latin typeface="Lucida Sans Unicode"/>
                <a:cs typeface="Lucida Sans Unicode"/>
              </a:rPr>
              <a:t>,	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'sb_total'</a:t>
            </a:r>
            <a:r>
              <a:rPr dirty="0" sz="1100" spc="85">
                <a:latin typeface="Lucida Sans Unicode"/>
                <a:cs typeface="Lucida Sans Unicode"/>
              </a:rPr>
              <a:t>,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'total_pay_online'</a:t>
            </a:r>
            <a:r>
              <a:rPr dirty="0" sz="1100" spc="85">
                <a:latin typeface="Lucida Sans Unicode"/>
                <a:cs typeface="Lucida Sans Unicode"/>
              </a:rPr>
              <a:t>,</a:t>
            </a:r>
            <a:r>
              <a:rPr dirty="0" sz="1100" spc="85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3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35">
                <a:solidFill>
                  <a:srgbClr val="BA2121"/>
                </a:solidFill>
                <a:latin typeface="Lucida Sans Unicode"/>
                <a:cs typeface="Lucida Sans Unicode"/>
              </a:rPr>
              <a:t>'total_sbm_funds'</a:t>
            </a:r>
            <a:r>
              <a:rPr dirty="0" sz="1100" spc="35">
                <a:latin typeface="Lucida Sans Unicode"/>
                <a:cs typeface="Lucida Sans Unicode"/>
              </a:rPr>
              <a:t>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'total_sbm_aliquots'</a:t>
            </a:r>
            <a:r>
              <a:rPr dirty="0" sz="1100" spc="50">
                <a:latin typeface="Lucida Sans Unicode"/>
                <a:cs typeface="Lucida Sans Unicode"/>
              </a:rPr>
              <a:t>,</a:t>
            </a:r>
            <a:r>
              <a:rPr dirty="0" sz="1100" spc="265">
                <a:latin typeface="Lucida Sans Unicode"/>
                <a:cs typeface="Lucida Sans Unicode"/>
              </a:rPr>
              <a:t> 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'total_sbm_meters'</a:t>
            </a:r>
            <a:r>
              <a:rPr dirty="0" sz="1100" spc="25">
                <a:latin typeface="Lucida Sans Unicode"/>
                <a:cs typeface="Lucida Sans Unicode"/>
              </a:rPr>
              <a:t>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120">
                <a:solidFill>
                  <a:srgbClr val="BA2121"/>
                </a:solidFill>
                <a:latin typeface="Lucida Sans Unicode"/>
                <a:cs typeface="Lucida Sans Unicode"/>
              </a:rPr>
              <a:t>'total_incs'</a:t>
            </a:r>
            <a:r>
              <a:rPr dirty="0" sz="1100" spc="120">
                <a:latin typeface="Lucida Sans Unicode"/>
                <a:cs typeface="Lucida Sans Unicode"/>
              </a:rPr>
              <a:t>,</a:t>
            </a:r>
            <a:r>
              <a:rPr dirty="0" sz="1100" spc="12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8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85">
                <a:latin typeface="Lucida Sans Unicode"/>
                <a:cs typeface="Lucida Sans Unicode"/>
              </a:rPr>
              <a:t>,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114">
                <a:solidFill>
                  <a:srgbClr val="BA2121"/>
                </a:solidFill>
                <a:latin typeface="Lucida Sans Unicode"/>
                <a:cs typeface="Lucida Sans Unicode"/>
              </a:rPr>
              <a:t>'total_pfs'</a:t>
            </a:r>
            <a:r>
              <a:rPr dirty="0" sz="1100" spc="114">
                <a:latin typeface="Lucida Sans Unicode"/>
                <a:cs typeface="Lucida Sans Unicode"/>
              </a:rPr>
              <a:t>,</a:t>
            </a:r>
            <a:r>
              <a:rPr dirty="0" sz="1100" spc="254">
                <a:latin typeface="Lucida Sans Unicode"/>
                <a:cs typeface="Lucida Sans Unicode"/>
              </a:rPr>
              <a:t> 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'qty_pay_ccb_match'</a:t>
            </a:r>
            <a:r>
              <a:rPr dirty="0" sz="1100" spc="10">
                <a:latin typeface="Lucida Sans Unicode"/>
                <a:cs typeface="Lucida Sans Unicode"/>
              </a:rPr>
              <a:t>,</a:t>
            </a:r>
            <a:r>
              <a:rPr dirty="0" sz="1100" spc="254">
                <a:latin typeface="Lucida Sans Unicode"/>
                <a:cs typeface="Lucida Sans Unicode"/>
              </a:rPr>
              <a:t> 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'qty_sb_ccb_match'</a:t>
            </a:r>
            <a:r>
              <a:rPr dirty="0" sz="1100" spc="25">
                <a:latin typeface="Lucida Sans Unicode"/>
                <a:cs typeface="Lucida Sans Unicode"/>
              </a:rPr>
              <a:t>,</a:t>
            </a:r>
            <a:r>
              <a:rPr dirty="0" sz="1100" spc="25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2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'qty_ch_ccb_match'</a:t>
            </a:r>
            <a:r>
              <a:rPr dirty="0" sz="1100" spc="20">
                <a:latin typeface="Lucida Sans Unicode"/>
                <a:cs typeface="Lucida Sans Unicode"/>
              </a:rPr>
              <a:t>,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'qty_inc_ccb_match'</a:t>
            </a:r>
            <a:r>
              <a:rPr dirty="0" sz="1100" spc="25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37465" marR="1508125">
              <a:lnSpc>
                <a:spcPct val="102600"/>
              </a:lnSpc>
            </a:pPr>
            <a:r>
              <a:rPr dirty="0" sz="1100" spc="-55">
                <a:latin typeface="Lucida Sans Unicode"/>
                <a:cs typeface="Lucida Sans Unicode"/>
              </a:rPr>
              <a:t>new_data</a:t>
            </a:r>
            <a:r>
              <a:rPr dirty="0" sz="1100" spc="-3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data</a:t>
            </a:r>
            <a:r>
              <a:rPr dirty="0" sz="1100" spc="-1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10">
                <a:latin typeface="Lucida Sans Unicode"/>
                <a:cs typeface="Lucida Sans Unicode"/>
              </a:rPr>
              <a:t>drop(labels</a:t>
            </a:r>
            <a:r>
              <a:rPr dirty="0" sz="1100" spc="-1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10">
                <a:latin typeface="Lucida Sans Unicode"/>
                <a:cs typeface="Lucida Sans Unicode"/>
              </a:rPr>
              <a:t>columns_to_drop,</a:t>
            </a:r>
            <a:r>
              <a:rPr dirty="0" sz="1100" spc="254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axis</a:t>
            </a:r>
            <a:r>
              <a:rPr dirty="0" sz="1100" spc="1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'columns'</a:t>
            </a:r>
            <a:r>
              <a:rPr dirty="0" sz="1100" spc="10">
                <a:latin typeface="Lucida Sans Unicode"/>
                <a:cs typeface="Lucida Sans Unicode"/>
              </a:rPr>
              <a:t>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55">
                <a:latin typeface="Lucida Sans Unicode"/>
                <a:cs typeface="Lucida Sans Unicode"/>
              </a:rPr>
              <a:t>new_data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481012" y="4835719"/>
          <a:ext cx="5756275" cy="41427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5770"/>
                <a:gridCol w="467995"/>
                <a:gridCol w="472440"/>
                <a:gridCol w="327025"/>
                <a:gridCol w="254000"/>
                <a:gridCol w="472440"/>
                <a:gridCol w="472439"/>
                <a:gridCol w="327025"/>
                <a:gridCol w="363220"/>
                <a:gridCol w="399414"/>
                <a:gridCol w="335914"/>
                <a:gridCol w="107950"/>
                <a:gridCol w="290195"/>
                <a:gridCol w="108585"/>
                <a:gridCol w="290195"/>
                <a:gridCol w="176529"/>
                <a:gridCol w="435610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8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[25]: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75">
                          <a:latin typeface="Lucida Sans Unicode"/>
                          <a:cs typeface="Lucida Sans Unicode"/>
                        </a:rPr>
                        <a:t>qty_bills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10858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qty_sb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1366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80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337922">
                <a:tc gridSpan="2">
                  <a:txBody>
                    <a:bodyPr/>
                    <a:lstStyle/>
                    <a:p>
                      <a:pPr marL="477520" marR="64769">
                        <a:lnSpc>
                          <a:spcPts val="135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marL="36195">
                        <a:lnSpc>
                          <a:spcPts val="129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 gridSpan="2">
                  <a:txBody>
                    <a:bodyPr/>
                    <a:lstStyle/>
                    <a:p>
                      <a:pPr algn="ctr" marL="14541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 gridSpan="2">
                  <a:txBody>
                    <a:bodyPr/>
                    <a:lstStyle/>
                    <a:p>
                      <a:pPr algn="ctr" marR="7429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algn="r" marR="28575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algn="ctr" marL="4445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444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444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444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80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444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22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qty_sb_funds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36195">
                        <a:lnSpc>
                          <a:spcPts val="129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qty_sbm_aliquots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qty_sbm_meters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45415">
                        <a:lnSpc>
                          <a:spcPts val="1295"/>
                        </a:lnSpc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qty_incs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qty_pfs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65837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3779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739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ctr" marL="18161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919605"/>
            <a:ext cx="1888489" cy="890269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6515">
              <a:lnSpc>
                <a:spcPct val="100000"/>
              </a:lnSpc>
              <a:spcBef>
                <a:spcPts val="90"/>
              </a:spcBef>
              <a:tabLst>
                <a:tab pos="1365885" algn="l"/>
              </a:tabLst>
            </a:pPr>
            <a:r>
              <a:rPr dirty="0" sz="1100" spc="-125">
                <a:latin typeface="Lucida Sans Unicode"/>
                <a:cs typeface="Lucida Sans Unicode"/>
              </a:rPr>
              <a:t>34906	0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56515">
              <a:lnSpc>
                <a:spcPct val="100000"/>
              </a:lnSpc>
            </a:pPr>
            <a:r>
              <a:rPr dirty="0" sz="1100" spc="-70">
                <a:latin typeface="Lucida Sans Unicode"/>
                <a:cs typeface="Lucida Sans Unicode"/>
              </a:rPr>
              <a:t>[34907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10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dirty="0" sz="1100" spc="-20">
                <a:latin typeface="Georgia"/>
                <a:cs typeface="Georgia"/>
              </a:rPr>
              <a:t>Analizamos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usando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75">
                <a:latin typeface="Georgia"/>
                <a:cs typeface="Georgia"/>
              </a:rPr>
              <a:t>PCA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564496" y="919605"/>
            <a:ext cx="984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25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28273" y="919605"/>
            <a:ext cx="984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25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55640" y="919605"/>
            <a:ext cx="984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25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10261" y="919605"/>
            <a:ext cx="984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25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914400" y="1870755"/>
            <a:ext cx="5944235" cy="421640"/>
            <a:chOff x="914400" y="1870755"/>
            <a:chExt cx="5944235" cy="421640"/>
          </a:xfrm>
        </p:grpSpPr>
        <p:sp>
          <p:nvSpPr>
            <p:cNvPr id="8" name="object 8"/>
            <p:cNvSpPr/>
            <p:nvPr/>
          </p:nvSpPr>
          <p:spPr>
            <a:xfrm>
              <a:off x="914400" y="1870755"/>
              <a:ext cx="5944235" cy="421640"/>
            </a:xfrm>
            <a:custGeom>
              <a:avLst/>
              <a:gdLst/>
              <a:ahLst/>
              <a:cxnLst/>
              <a:rect l="l" t="t" r="r" b="b"/>
              <a:pathLst>
                <a:path w="5944234" h="421639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395768"/>
                  </a:lnTo>
                  <a:lnTo>
                    <a:pt x="1988" y="405618"/>
                  </a:lnTo>
                  <a:lnTo>
                    <a:pt x="7411" y="413662"/>
                  </a:lnTo>
                  <a:lnTo>
                    <a:pt x="15455" y="419085"/>
                  </a:lnTo>
                  <a:lnTo>
                    <a:pt x="25305" y="421073"/>
                  </a:lnTo>
                  <a:lnTo>
                    <a:pt x="5918371" y="421073"/>
                  </a:lnTo>
                  <a:lnTo>
                    <a:pt x="5928221" y="419085"/>
                  </a:lnTo>
                  <a:lnTo>
                    <a:pt x="5936265" y="413662"/>
                  </a:lnTo>
                  <a:lnTo>
                    <a:pt x="5941688" y="405618"/>
                  </a:lnTo>
                  <a:lnTo>
                    <a:pt x="5943676" y="395768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927052" y="1883408"/>
              <a:ext cx="5918835" cy="396240"/>
            </a:xfrm>
            <a:custGeom>
              <a:avLst/>
              <a:gdLst/>
              <a:ahLst/>
              <a:cxnLst/>
              <a:rect l="l" t="t" r="r" b="b"/>
              <a:pathLst>
                <a:path w="5918834" h="39623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383115"/>
                  </a:lnTo>
                  <a:lnTo>
                    <a:pt x="0" y="390103"/>
                  </a:lnTo>
                  <a:lnTo>
                    <a:pt x="5664" y="395768"/>
                  </a:lnTo>
                  <a:lnTo>
                    <a:pt x="5912706" y="395768"/>
                  </a:lnTo>
                  <a:lnTo>
                    <a:pt x="5918371" y="390103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500062" y="1866276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[26]: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7052" y="1883408"/>
            <a:ext cx="5918835" cy="3962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50">
                <a:latin typeface="Lucida Sans Unicode"/>
                <a:cs typeface="Lucida Sans Unicode"/>
              </a:rPr>
              <a:t>pca</a:t>
            </a:r>
            <a:r>
              <a:rPr dirty="0" sz="1100" spc="-5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PCA(n_components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2</a:t>
            </a: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35">
                <a:latin typeface="Lucida Sans Unicode"/>
                <a:cs typeface="Lucida Sans Unicode"/>
              </a:rPr>
              <a:t>pca</a:t>
            </a:r>
            <a:r>
              <a:rPr dirty="0" sz="1100" spc="3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35">
                <a:latin typeface="Lucida Sans Unicode"/>
                <a:cs typeface="Lucida Sans Unicode"/>
              </a:rPr>
              <a:t>fit(new_data)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00062" y="2379699"/>
            <a:ext cx="2107565" cy="5461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[26]:</a:t>
            </a:r>
            <a:r>
              <a:rPr dirty="0" sz="1100" spc="28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PCA(n_components=2)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414020">
              <a:lnSpc>
                <a:spcPct val="100000"/>
              </a:lnSpc>
            </a:pPr>
            <a:r>
              <a:rPr dirty="0" sz="1100" spc="-45">
                <a:latin typeface="Georgia"/>
                <a:cs typeface="Georgia"/>
              </a:rPr>
              <a:t>Hacemos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transformación: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914400" y="2985175"/>
            <a:ext cx="5944235" cy="593725"/>
            <a:chOff x="914400" y="2985175"/>
            <a:chExt cx="5944235" cy="593725"/>
          </a:xfrm>
        </p:grpSpPr>
        <p:sp>
          <p:nvSpPr>
            <p:cNvPr id="14" name="object 14"/>
            <p:cNvSpPr/>
            <p:nvPr/>
          </p:nvSpPr>
          <p:spPr>
            <a:xfrm>
              <a:off x="914400" y="2985175"/>
              <a:ext cx="5944235" cy="593725"/>
            </a:xfrm>
            <a:custGeom>
              <a:avLst/>
              <a:gdLst/>
              <a:ahLst/>
              <a:cxnLst/>
              <a:rect l="l" t="t" r="r" b="b"/>
              <a:pathLst>
                <a:path w="5944234" h="59372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567845"/>
                  </a:lnTo>
                  <a:lnTo>
                    <a:pt x="1988" y="577695"/>
                  </a:lnTo>
                  <a:lnTo>
                    <a:pt x="7411" y="585739"/>
                  </a:lnTo>
                  <a:lnTo>
                    <a:pt x="15455" y="591162"/>
                  </a:lnTo>
                  <a:lnTo>
                    <a:pt x="25305" y="593150"/>
                  </a:lnTo>
                  <a:lnTo>
                    <a:pt x="5918371" y="593150"/>
                  </a:lnTo>
                  <a:lnTo>
                    <a:pt x="5928221" y="591162"/>
                  </a:lnTo>
                  <a:lnTo>
                    <a:pt x="5936265" y="585739"/>
                  </a:lnTo>
                  <a:lnTo>
                    <a:pt x="5941688" y="577695"/>
                  </a:lnTo>
                  <a:lnTo>
                    <a:pt x="5943676" y="56784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927052" y="2997828"/>
              <a:ext cx="5918835" cy="568325"/>
            </a:xfrm>
            <a:custGeom>
              <a:avLst/>
              <a:gdLst/>
              <a:ahLst/>
              <a:cxnLst/>
              <a:rect l="l" t="t" r="r" b="b"/>
              <a:pathLst>
                <a:path w="5918834" h="56832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555192"/>
                  </a:lnTo>
                  <a:lnTo>
                    <a:pt x="0" y="562181"/>
                  </a:lnTo>
                  <a:lnTo>
                    <a:pt x="5664" y="567845"/>
                  </a:lnTo>
                  <a:lnTo>
                    <a:pt x="5912706" y="567845"/>
                  </a:lnTo>
                  <a:lnTo>
                    <a:pt x="5918371" y="562181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 txBox="1"/>
          <p:nvPr/>
        </p:nvSpPr>
        <p:spPr>
          <a:xfrm>
            <a:off x="500062" y="2980701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[27]: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27052" y="2997828"/>
            <a:ext cx="5918835" cy="56832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70">
                <a:latin typeface="Lucida Sans Unicode"/>
                <a:cs typeface="Lucida Sans Unicode"/>
              </a:rPr>
              <a:t>fit_data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pca</a:t>
            </a:r>
            <a:r>
              <a:rPr dirty="0" sz="1100" spc="-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5">
                <a:latin typeface="Lucida Sans Unicode"/>
                <a:cs typeface="Lucida Sans Unicode"/>
              </a:rPr>
              <a:t>transform(new_data)</a:t>
            </a:r>
            <a:endParaRPr sz="1100">
              <a:latin typeface="Lucida Sans Unicode"/>
              <a:cs typeface="Lucida Sans Unicode"/>
            </a:endParaRPr>
          </a:p>
          <a:p>
            <a:pPr marL="37465" marR="1726564">
              <a:lnSpc>
                <a:spcPct val="102600"/>
              </a:lnSpc>
            </a:pPr>
            <a:r>
              <a:rPr dirty="0" sz="1100" spc="-30">
                <a:latin typeface="Lucida Sans Unicode"/>
                <a:cs typeface="Lucida Sans Unicode"/>
              </a:rPr>
              <a:t>reduced_data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 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pd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5">
                <a:latin typeface="Lucida Sans Unicode"/>
                <a:cs typeface="Lucida Sans Unicode"/>
              </a:rPr>
              <a:t>DataFrame(fit_data,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columns</a:t>
            </a:r>
            <a:r>
              <a:rPr dirty="0" sz="1100" spc="1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">
                <a:latin typeface="Lucida Sans Unicode"/>
                <a:cs typeface="Lucida Sans Unicode"/>
              </a:rPr>
              <a:t>[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'x'</a:t>
            </a:r>
            <a:r>
              <a:rPr dirty="0" sz="1100" spc="10">
                <a:latin typeface="Lucida Sans Unicode"/>
                <a:cs typeface="Lucida Sans Unicode"/>
              </a:rPr>
              <a:t>,</a:t>
            </a:r>
            <a:r>
              <a:rPr dirty="0" sz="1100" spc="254">
                <a:latin typeface="Lucida Sans Unicode"/>
                <a:cs typeface="Lucida Sans Unicode"/>
              </a:rPr>
              <a:t> </a:t>
            </a:r>
            <a:r>
              <a:rPr dirty="0" sz="1100" spc="210">
                <a:solidFill>
                  <a:srgbClr val="BA2121"/>
                </a:solidFill>
                <a:latin typeface="Lucida Sans Unicode"/>
                <a:cs typeface="Lucida Sans Unicode"/>
              </a:rPr>
              <a:t>'y'</a:t>
            </a:r>
            <a:r>
              <a:rPr dirty="0" sz="1100" spc="210">
                <a:latin typeface="Lucida Sans Unicode"/>
                <a:cs typeface="Lucida Sans Unicode"/>
              </a:rPr>
              <a:t>])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reduced_data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481012" y="3676679"/>
          <a:ext cx="2546350" cy="2077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6245"/>
                <a:gridCol w="440690"/>
                <a:gridCol w="908685"/>
                <a:gridCol w="758825"/>
              </a:tblGrid>
              <a:tr h="178313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8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[27]: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-161.094895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9.635242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-139.037503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1.073880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-142.642190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2.187529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-138.427421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3.044081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-140.789383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2.718522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0858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1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19" name="object 19"/>
          <p:cNvSpPr txBox="1"/>
          <p:nvPr/>
        </p:nvSpPr>
        <p:spPr>
          <a:xfrm>
            <a:off x="945984" y="5903174"/>
            <a:ext cx="17716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70">
                <a:latin typeface="Lucida Sans Unicode"/>
                <a:cs typeface="Lucida Sans Unicode"/>
              </a:rPr>
              <a:t>[34907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 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2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914400" y="6249017"/>
            <a:ext cx="5944235" cy="421640"/>
            <a:chOff x="914400" y="6249017"/>
            <a:chExt cx="5944235" cy="421640"/>
          </a:xfrm>
        </p:grpSpPr>
        <p:sp>
          <p:nvSpPr>
            <p:cNvPr id="21" name="object 21"/>
            <p:cNvSpPr/>
            <p:nvPr/>
          </p:nvSpPr>
          <p:spPr>
            <a:xfrm>
              <a:off x="914400" y="6249017"/>
              <a:ext cx="5944235" cy="421640"/>
            </a:xfrm>
            <a:custGeom>
              <a:avLst/>
              <a:gdLst/>
              <a:ahLst/>
              <a:cxnLst/>
              <a:rect l="l" t="t" r="r" b="b"/>
              <a:pathLst>
                <a:path w="5944234" h="42164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395768"/>
                  </a:lnTo>
                  <a:lnTo>
                    <a:pt x="1988" y="405618"/>
                  </a:lnTo>
                  <a:lnTo>
                    <a:pt x="7411" y="413662"/>
                  </a:lnTo>
                  <a:lnTo>
                    <a:pt x="15455" y="419085"/>
                  </a:lnTo>
                  <a:lnTo>
                    <a:pt x="25305" y="421073"/>
                  </a:lnTo>
                  <a:lnTo>
                    <a:pt x="5918371" y="421073"/>
                  </a:lnTo>
                  <a:lnTo>
                    <a:pt x="5928221" y="419085"/>
                  </a:lnTo>
                  <a:lnTo>
                    <a:pt x="5936265" y="413662"/>
                  </a:lnTo>
                  <a:lnTo>
                    <a:pt x="5941688" y="405618"/>
                  </a:lnTo>
                  <a:lnTo>
                    <a:pt x="5943676" y="395768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927052" y="6261669"/>
              <a:ext cx="5918835" cy="396240"/>
            </a:xfrm>
            <a:custGeom>
              <a:avLst/>
              <a:gdLst/>
              <a:ahLst/>
              <a:cxnLst/>
              <a:rect l="l" t="t" r="r" b="b"/>
              <a:pathLst>
                <a:path w="5918834" h="396240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383115"/>
                  </a:lnTo>
                  <a:lnTo>
                    <a:pt x="0" y="390103"/>
                  </a:lnTo>
                  <a:lnTo>
                    <a:pt x="5664" y="395768"/>
                  </a:lnTo>
                  <a:lnTo>
                    <a:pt x="5912706" y="395768"/>
                  </a:lnTo>
                  <a:lnTo>
                    <a:pt x="5918371" y="390103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/>
          <p:cNvSpPr txBox="1"/>
          <p:nvPr/>
        </p:nvSpPr>
        <p:spPr>
          <a:xfrm>
            <a:off x="500062" y="6244538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[28]: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24" name="object 24"/>
          <p:cNvSpPr txBox="1"/>
          <p:nvPr/>
        </p:nvSpPr>
        <p:spPr>
          <a:xfrm>
            <a:off x="927052" y="6261669"/>
            <a:ext cx="5918835" cy="3962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10">
                <a:latin typeface="Lucida Sans Unicode"/>
                <a:cs typeface="Lucida Sans Unicode"/>
              </a:rPr>
              <a:t>reduced_data[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active_ccb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5">
                <a:latin typeface="Lucida Sans Unicode"/>
                <a:cs typeface="Lucida Sans Unicode"/>
              </a:rPr>
              <a:t>]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active_ccb[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active_ccb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5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-30">
                <a:latin typeface="Lucida Sans Unicode"/>
                <a:cs typeface="Lucida Sans Unicode"/>
              </a:rPr>
              <a:t>reduced_data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00062" y="6757973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[28]: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109762" y="6757973"/>
            <a:ext cx="16986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812165" algn="l"/>
              </a:tabLst>
            </a:pPr>
            <a:r>
              <a:rPr dirty="0" sz="1100" spc="-105">
                <a:latin typeface="Lucida Sans Unicode"/>
                <a:cs typeface="Lucida Sans Unicode"/>
              </a:rPr>
              <a:t>x	</a:t>
            </a:r>
            <a:r>
              <a:rPr dirty="0" sz="1100" spc="-5">
                <a:latin typeface="Lucida Sans Unicode"/>
                <a:cs typeface="Lucida Sans Unicode"/>
              </a:rPr>
              <a:t>y</a:t>
            </a:r>
            <a:r>
              <a:rPr dirty="0" sz="1100" spc="16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active_ccb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27" name="object 27"/>
          <p:cNvGraphicFramePr>
            <a:graphicFrameLocks noGrp="1"/>
          </p:cNvGraphicFramePr>
          <p:nvPr/>
        </p:nvGraphicFramePr>
        <p:xfrm>
          <a:off x="926934" y="6940529"/>
          <a:ext cx="2900680" cy="19056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1800"/>
                <a:gridCol w="909319"/>
                <a:gridCol w="800100"/>
                <a:gridCol w="400050"/>
                <a:gridCol w="358775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-161.094895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9.635242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-139.037503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1.073880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-142.642190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2.187529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-138.427421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3.044081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-140.789383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2.718522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0858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80"/>
                        </a:lnSpc>
                      </a:pPr>
                      <a:r>
                        <a:rPr dirty="0" sz="1100" spc="-90">
                          <a:latin typeface="Lucida Sans Unicode"/>
                          <a:cs typeface="Lucida Sans Unicode"/>
                        </a:rPr>
                        <a:t>-179.451699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14.823804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919605"/>
            <a:ext cx="1815464" cy="5461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6515">
              <a:lnSpc>
                <a:spcPct val="100000"/>
              </a:lnSpc>
              <a:spcBef>
                <a:spcPts val="90"/>
              </a:spcBef>
            </a:pPr>
            <a:r>
              <a:rPr dirty="0" sz="1100" spc="-70">
                <a:latin typeface="Lucida Sans Unicode"/>
                <a:cs typeface="Lucida Sans Unicode"/>
              </a:rPr>
              <a:t>[34907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 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3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dirty="0" sz="1100" spc="-25">
                <a:latin typeface="Georgia"/>
                <a:cs typeface="Georgia"/>
              </a:rPr>
              <a:t>Graficamos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evaluar: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00" y="1550440"/>
            <a:ext cx="5944235" cy="249554"/>
            <a:chOff x="914400" y="1550440"/>
            <a:chExt cx="5944235" cy="249554"/>
          </a:xfrm>
        </p:grpSpPr>
        <p:sp>
          <p:nvSpPr>
            <p:cNvPr id="4" name="object 4"/>
            <p:cNvSpPr/>
            <p:nvPr/>
          </p:nvSpPr>
          <p:spPr>
            <a:xfrm>
              <a:off x="914400" y="1550440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927052" y="1563093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500062" y="1545956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[29]: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052" y="1563093"/>
            <a:ext cx="5918835" cy="2241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55">
                <a:latin typeface="Lucida Sans Unicode"/>
                <a:cs typeface="Lucida Sans Unicode"/>
              </a:rPr>
              <a:t>sns</a:t>
            </a:r>
            <a:r>
              <a:rPr dirty="0" sz="1100" spc="5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55">
                <a:latin typeface="Lucida Sans Unicode"/>
                <a:cs typeface="Lucida Sans Unicode"/>
              </a:rPr>
              <a:t>scatterplot(x</a:t>
            </a:r>
            <a:r>
              <a:rPr dirty="0" sz="1100" spc="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5">
                <a:solidFill>
                  <a:srgbClr val="BA2121"/>
                </a:solidFill>
                <a:latin typeface="Lucida Sans Unicode"/>
                <a:cs typeface="Lucida Sans Unicode"/>
              </a:rPr>
              <a:t>'x'</a:t>
            </a:r>
            <a:r>
              <a:rPr dirty="0" sz="1100" spc="55">
                <a:latin typeface="Lucida Sans Unicode"/>
                <a:cs typeface="Lucida Sans Unicode"/>
              </a:rPr>
              <a:t>,</a:t>
            </a:r>
            <a:r>
              <a:rPr dirty="0" sz="1100" spc="254"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y</a:t>
            </a:r>
            <a:r>
              <a:rPr dirty="0" sz="1100" spc="9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90">
                <a:solidFill>
                  <a:srgbClr val="BA2121"/>
                </a:solidFill>
                <a:latin typeface="Lucida Sans Unicode"/>
                <a:cs typeface="Lucida Sans Unicode"/>
              </a:rPr>
              <a:t>'y'</a:t>
            </a:r>
            <a:r>
              <a:rPr dirty="0" sz="1100" spc="90">
                <a:latin typeface="Lucida Sans Unicode"/>
                <a:cs typeface="Lucida Sans Unicode"/>
              </a:rPr>
              <a:t>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hue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30">
                <a:latin typeface="Lucida Sans Unicode"/>
                <a:cs typeface="Lucida Sans Unicode"/>
              </a:rPr>
              <a:t>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data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latin typeface="Lucida Sans Unicode"/>
                <a:cs typeface="Lucida Sans Unicode"/>
              </a:rPr>
              <a:t>reduced_data,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-20">
                <a:latin typeface="Lucida Sans Unicode"/>
                <a:cs typeface="Lucida Sans Unicode"/>
              </a:rPr>
              <a:t>alpha</a:t>
            </a:r>
            <a:r>
              <a:rPr dirty="0" sz="1100" spc="-20">
                <a:solidFill>
                  <a:srgbClr val="666666"/>
                </a:solidFill>
                <a:latin typeface="Lucida Sans Unicode"/>
                <a:cs typeface="Lucida Sans Unicode"/>
              </a:rPr>
              <a:t>=0.5</a:t>
            </a:r>
            <a:r>
              <a:rPr dirty="0" sz="1100" spc="-2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0062" y="1887307"/>
            <a:ext cx="30899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[29]:</a:t>
            </a:r>
            <a:r>
              <a:rPr dirty="0" sz="1100" spc="31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&lt;AxesSubplot:xlabel='x',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ylabel='y'&gt;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4168" y="2324587"/>
            <a:ext cx="5129794" cy="3758191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901700" y="6738694"/>
            <a:ext cx="161480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Georgia"/>
                <a:cs typeface="Georgia"/>
              </a:rPr>
              <a:t>Analizamos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usando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20">
                <a:latin typeface="Georgia"/>
                <a:cs typeface="Georgia"/>
              </a:rPr>
              <a:t>TSNE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914400" y="6991674"/>
            <a:ext cx="5944235" cy="421640"/>
            <a:chOff x="914400" y="6991674"/>
            <a:chExt cx="5944235" cy="421640"/>
          </a:xfrm>
        </p:grpSpPr>
        <p:sp>
          <p:nvSpPr>
            <p:cNvPr id="12" name="object 12"/>
            <p:cNvSpPr/>
            <p:nvPr/>
          </p:nvSpPr>
          <p:spPr>
            <a:xfrm>
              <a:off x="914400" y="6991674"/>
              <a:ext cx="5944235" cy="421640"/>
            </a:xfrm>
            <a:custGeom>
              <a:avLst/>
              <a:gdLst/>
              <a:ahLst/>
              <a:cxnLst/>
              <a:rect l="l" t="t" r="r" b="b"/>
              <a:pathLst>
                <a:path w="5944234" h="42164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395768"/>
                  </a:lnTo>
                  <a:lnTo>
                    <a:pt x="1988" y="405618"/>
                  </a:lnTo>
                  <a:lnTo>
                    <a:pt x="7411" y="413662"/>
                  </a:lnTo>
                  <a:lnTo>
                    <a:pt x="15455" y="419085"/>
                  </a:lnTo>
                  <a:lnTo>
                    <a:pt x="25305" y="421073"/>
                  </a:lnTo>
                  <a:lnTo>
                    <a:pt x="5918371" y="421073"/>
                  </a:lnTo>
                  <a:lnTo>
                    <a:pt x="5928221" y="419085"/>
                  </a:lnTo>
                  <a:lnTo>
                    <a:pt x="5936265" y="413662"/>
                  </a:lnTo>
                  <a:lnTo>
                    <a:pt x="5941688" y="405618"/>
                  </a:lnTo>
                  <a:lnTo>
                    <a:pt x="5943676" y="395768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927052" y="7004327"/>
              <a:ext cx="5918835" cy="396240"/>
            </a:xfrm>
            <a:custGeom>
              <a:avLst/>
              <a:gdLst/>
              <a:ahLst/>
              <a:cxnLst/>
              <a:rect l="l" t="t" r="r" b="b"/>
              <a:pathLst>
                <a:path w="5918834" h="396240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383115"/>
                  </a:lnTo>
                  <a:lnTo>
                    <a:pt x="0" y="390103"/>
                  </a:lnTo>
                  <a:lnTo>
                    <a:pt x="5664" y="395768"/>
                  </a:lnTo>
                  <a:lnTo>
                    <a:pt x="5912706" y="395768"/>
                  </a:lnTo>
                  <a:lnTo>
                    <a:pt x="5918371" y="390103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/>
          <p:nvPr/>
        </p:nvSpPr>
        <p:spPr>
          <a:xfrm>
            <a:off x="500062" y="6987195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[30]: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15" name="object 15"/>
          <p:cNvSpPr txBox="1"/>
          <p:nvPr/>
        </p:nvSpPr>
        <p:spPr>
          <a:xfrm>
            <a:off x="927052" y="7004327"/>
            <a:ext cx="5918835" cy="3962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5">
                <a:latin typeface="Lucida Sans Unicode"/>
                <a:cs typeface="Lucida Sans Unicode"/>
              </a:rPr>
              <a:t>tsne</a:t>
            </a:r>
            <a:r>
              <a:rPr dirty="0" sz="1100" spc="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TSNE(n_components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2</a:t>
            </a: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45">
                <a:latin typeface="Lucida Sans Unicode"/>
                <a:cs typeface="Lucida Sans Unicode"/>
              </a:rPr>
              <a:t>tsne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5">
                <a:latin typeface="Lucida Sans Unicode"/>
                <a:cs typeface="Lucida Sans Unicode"/>
              </a:rPr>
              <a:t>fit(new_data)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01700" y="7519617"/>
            <a:ext cx="5553710" cy="139636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659130">
              <a:lnSpc>
                <a:spcPct val="102600"/>
              </a:lnSpc>
              <a:spcBef>
                <a:spcPts val="55"/>
              </a:spcBef>
            </a:pPr>
            <a:r>
              <a:rPr dirty="0" sz="1100" spc="-15">
                <a:latin typeface="Lucida Sans Unicode"/>
                <a:cs typeface="Lucida Sans Unicode"/>
              </a:rPr>
              <a:t>/home/dario/anaconda3/envs/proyectofinalCF/lib/python3.10/site- 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packages/sklearn/manifold/_t_sne.py:800: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-95">
                <a:latin typeface="Lucida Sans Unicode"/>
                <a:cs typeface="Lucida Sans Unicode"/>
              </a:rPr>
              <a:t>The</a:t>
            </a:r>
            <a:r>
              <a:rPr dirty="0" sz="1100" spc="-3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default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initialization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TSNE</a:t>
            </a:r>
            <a:r>
              <a:rPr dirty="0" sz="1100" spc="-15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change</a:t>
            </a:r>
            <a:r>
              <a:rPr dirty="0" sz="1100" spc="-50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from</a:t>
            </a:r>
            <a:r>
              <a:rPr dirty="0" sz="1100" spc="-5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'random'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95">
                <a:latin typeface="Lucida Sans Unicode"/>
                <a:cs typeface="Lucida Sans Unicode"/>
              </a:rPr>
              <a:t>'pca'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1.2.</a:t>
            </a:r>
            <a:endParaRPr sz="1100">
              <a:latin typeface="Lucida Sans Unicode"/>
              <a:cs typeface="Lucida Sans Unicode"/>
            </a:endParaRPr>
          </a:p>
          <a:p>
            <a:pPr marL="158115">
              <a:lnSpc>
                <a:spcPct val="100000"/>
              </a:lnSpc>
              <a:spcBef>
                <a:spcPts val="35"/>
              </a:spcBef>
            </a:pPr>
            <a:r>
              <a:rPr dirty="0" sz="1100" spc="-10">
                <a:latin typeface="Lucida Sans Unicode"/>
                <a:cs typeface="Lucida Sans Unicode"/>
              </a:rPr>
              <a:t>warnings.warn(</a:t>
            </a:r>
            <a:endParaRPr sz="1100">
              <a:latin typeface="Lucida Sans Unicode"/>
              <a:cs typeface="Lucida Sans Unicode"/>
            </a:endParaRPr>
          </a:p>
          <a:p>
            <a:pPr marL="12700" marR="5080">
              <a:lnSpc>
                <a:spcPct val="102600"/>
              </a:lnSpc>
            </a:pPr>
            <a:r>
              <a:rPr dirty="0" sz="1100" spc="-15">
                <a:latin typeface="Lucida Sans Unicode"/>
                <a:cs typeface="Lucida Sans Unicode"/>
              </a:rPr>
              <a:t>/home/dario/anaconda3/envs/proyectofinalCF/lib/python3.10/site- 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packages/sklearn/manifold/_t_sne.py:810: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95">
                <a:latin typeface="Lucida Sans Unicode"/>
                <a:cs typeface="Lucida Sans Unicode"/>
              </a:rPr>
              <a:t>The</a:t>
            </a:r>
            <a:r>
              <a:rPr dirty="0" sz="1100" spc="-30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default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learning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rate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TSNE</a:t>
            </a:r>
            <a:r>
              <a:rPr dirty="0" sz="1100" spc="-15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change</a:t>
            </a:r>
            <a:r>
              <a:rPr dirty="0" sz="1100" spc="-50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from</a:t>
            </a:r>
            <a:r>
              <a:rPr dirty="0" sz="1100" spc="-50">
                <a:latin typeface="Lucida Sans Unicode"/>
                <a:cs typeface="Lucida Sans Unicode"/>
              </a:rPr>
              <a:t> </a:t>
            </a:r>
            <a:r>
              <a:rPr dirty="0" sz="1100" spc="-55">
                <a:latin typeface="Lucida Sans Unicode"/>
                <a:cs typeface="Lucida Sans Unicode"/>
              </a:rPr>
              <a:t>200.0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'auto'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1.2.</a:t>
            </a:r>
            <a:endParaRPr sz="1100">
              <a:latin typeface="Lucida Sans Unicode"/>
              <a:cs typeface="Lucida Sans Unicode"/>
            </a:endParaRPr>
          </a:p>
          <a:p>
            <a:pPr marL="158115">
              <a:lnSpc>
                <a:spcPct val="100000"/>
              </a:lnSpc>
              <a:spcBef>
                <a:spcPts val="35"/>
              </a:spcBef>
            </a:pPr>
            <a:r>
              <a:rPr dirty="0" sz="1100" spc="-10">
                <a:latin typeface="Lucida Sans Unicode"/>
                <a:cs typeface="Lucida Sans Unicode"/>
              </a:rPr>
              <a:t>warnings.warn(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00062" y="903590"/>
            <a:ext cx="2107565" cy="5461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[30]:</a:t>
            </a:r>
            <a:r>
              <a:rPr dirty="0" sz="1100" spc="254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TSNE()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414020">
              <a:lnSpc>
                <a:spcPct val="100000"/>
              </a:lnSpc>
            </a:pPr>
            <a:r>
              <a:rPr dirty="0" sz="1100" spc="-45">
                <a:latin typeface="Georgia"/>
                <a:cs typeface="Georgia"/>
              </a:rPr>
              <a:t>Hacemos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transformación: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00" y="1509054"/>
            <a:ext cx="5944235" cy="593725"/>
            <a:chOff x="914400" y="1509054"/>
            <a:chExt cx="5944235" cy="593725"/>
          </a:xfrm>
        </p:grpSpPr>
        <p:sp>
          <p:nvSpPr>
            <p:cNvPr id="4" name="object 4"/>
            <p:cNvSpPr/>
            <p:nvPr/>
          </p:nvSpPr>
          <p:spPr>
            <a:xfrm>
              <a:off x="914400" y="1509054"/>
              <a:ext cx="5944235" cy="593725"/>
            </a:xfrm>
            <a:custGeom>
              <a:avLst/>
              <a:gdLst/>
              <a:ahLst/>
              <a:cxnLst/>
              <a:rect l="l" t="t" r="r" b="b"/>
              <a:pathLst>
                <a:path w="5944234" h="59372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567845"/>
                  </a:lnTo>
                  <a:lnTo>
                    <a:pt x="1988" y="577695"/>
                  </a:lnTo>
                  <a:lnTo>
                    <a:pt x="7411" y="585739"/>
                  </a:lnTo>
                  <a:lnTo>
                    <a:pt x="15455" y="591162"/>
                  </a:lnTo>
                  <a:lnTo>
                    <a:pt x="25305" y="593150"/>
                  </a:lnTo>
                  <a:lnTo>
                    <a:pt x="5918371" y="593150"/>
                  </a:lnTo>
                  <a:lnTo>
                    <a:pt x="5928221" y="591162"/>
                  </a:lnTo>
                  <a:lnTo>
                    <a:pt x="5936265" y="585739"/>
                  </a:lnTo>
                  <a:lnTo>
                    <a:pt x="5941688" y="577695"/>
                  </a:lnTo>
                  <a:lnTo>
                    <a:pt x="5943676" y="56784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927052" y="1521707"/>
              <a:ext cx="5918835" cy="568325"/>
            </a:xfrm>
            <a:custGeom>
              <a:avLst/>
              <a:gdLst/>
              <a:ahLst/>
              <a:cxnLst/>
              <a:rect l="l" t="t" r="r" b="b"/>
              <a:pathLst>
                <a:path w="5918834" h="56832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555192"/>
                  </a:lnTo>
                  <a:lnTo>
                    <a:pt x="0" y="562181"/>
                  </a:lnTo>
                  <a:lnTo>
                    <a:pt x="5664" y="567845"/>
                  </a:lnTo>
                  <a:lnTo>
                    <a:pt x="5912706" y="567845"/>
                  </a:lnTo>
                  <a:lnTo>
                    <a:pt x="5918371" y="562181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500062" y="1504580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[31]: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052" y="1521707"/>
            <a:ext cx="5918835" cy="56832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45">
                <a:latin typeface="Lucida Sans Unicode"/>
                <a:cs typeface="Lucida Sans Unicode"/>
              </a:rPr>
              <a:t>tsne_fit_data</a:t>
            </a:r>
            <a:r>
              <a:rPr dirty="0" sz="1100" spc="4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tsne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fit_transform(new_data)</a:t>
            </a:r>
            <a:endParaRPr sz="1100">
              <a:latin typeface="Lucida Sans Unicode"/>
              <a:cs typeface="Lucida Sans Unicode"/>
            </a:endParaRPr>
          </a:p>
          <a:p>
            <a:pPr marL="37465" marR="998855">
              <a:lnSpc>
                <a:spcPct val="102600"/>
              </a:lnSpc>
            </a:pPr>
            <a:r>
              <a:rPr dirty="0" sz="1100" spc="-20">
                <a:latin typeface="Lucida Sans Unicode"/>
                <a:cs typeface="Lucida Sans Unicode"/>
              </a:rPr>
              <a:t>reduced_tsne_data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 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pd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5">
                <a:latin typeface="Lucida Sans Unicode"/>
                <a:cs typeface="Lucida Sans Unicode"/>
              </a:rPr>
              <a:t>DataFrame(tsne_fit_data,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columns</a:t>
            </a:r>
            <a:r>
              <a:rPr dirty="0" sz="1100" spc="1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">
                <a:latin typeface="Lucida Sans Unicode"/>
                <a:cs typeface="Lucida Sans Unicode"/>
              </a:rPr>
              <a:t>[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'x'</a:t>
            </a:r>
            <a:r>
              <a:rPr dirty="0" sz="1100" spc="10">
                <a:latin typeface="Lucida Sans Unicode"/>
                <a:cs typeface="Lucida Sans Unicode"/>
              </a:rPr>
              <a:t>,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210">
                <a:solidFill>
                  <a:srgbClr val="BA2121"/>
                </a:solidFill>
                <a:latin typeface="Lucida Sans Unicode"/>
                <a:cs typeface="Lucida Sans Unicode"/>
              </a:rPr>
              <a:t>'y'</a:t>
            </a:r>
            <a:r>
              <a:rPr dirty="0" sz="1100" spc="210">
                <a:latin typeface="Lucida Sans Unicode"/>
                <a:cs typeface="Lucida Sans Unicode"/>
              </a:rPr>
              <a:t>])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20">
                <a:latin typeface="Lucida Sans Unicode"/>
                <a:cs typeface="Lucida Sans Unicode"/>
              </a:rPr>
              <a:t>reduced_tsne_data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1700" y="2209074"/>
            <a:ext cx="5553710" cy="139636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659130">
              <a:lnSpc>
                <a:spcPct val="102600"/>
              </a:lnSpc>
              <a:spcBef>
                <a:spcPts val="55"/>
              </a:spcBef>
            </a:pPr>
            <a:r>
              <a:rPr dirty="0" sz="1100" spc="-15">
                <a:latin typeface="Lucida Sans Unicode"/>
                <a:cs typeface="Lucida Sans Unicode"/>
              </a:rPr>
              <a:t>/home/dario/anaconda3/envs/proyectofinalCF/lib/python3.10/site- 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packages/sklearn/manifold/_t_sne.py:800: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-95">
                <a:latin typeface="Lucida Sans Unicode"/>
                <a:cs typeface="Lucida Sans Unicode"/>
              </a:rPr>
              <a:t>The</a:t>
            </a:r>
            <a:r>
              <a:rPr dirty="0" sz="1100" spc="-3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default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initialization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TSNE</a:t>
            </a:r>
            <a:r>
              <a:rPr dirty="0" sz="1100" spc="-15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change</a:t>
            </a:r>
            <a:r>
              <a:rPr dirty="0" sz="1100" spc="-50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from</a:t>
            </a:r>
            <a:r>
              <a:rPr dirty="0" sz="1100" spc="-5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'random'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95">
                <a:latin typeface="Lucida Sans Unicode"/>
                <a:cs typeface="Lucida Sans Unicode"/>
              </a:rPr>
              <a:t>'pca'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1.2.</a:t>
            </a:r>
            <a:endParaRPr sz="1100">
              <a:latin typeface="Lucida Sans Unicode"/>
              <a:cs typeface="Lucida Sans Unicode"/>
            </a:endParaRPr>
          </a:p>
          <a:p>
            <a:pPr marL="158115">
              <a:lnSpc>
                <a:spcPct val="100000"/>
              </a:lnSpc>
              <a:spcBef>
                <a:spcPts val="35"/>
              </a:spcBef>
            </a:pPr>
            <a:r>
              <a:rPr dirty="0" sz="1100" spc="-10">
                <a:latin typeface="Lucida Sans Unicode"/>
                <a:cs typeface="Lucida Sans Unicode"/>
              </a:rPr>
              <a:t>warnings.warn(</a:t>
            </a:r>
            <a:endParaRPr sz="1100">
              <a:latin typeface="Lucida Sans Unicode"/>
              <a:cs typeface="Lucida Sans Unicode"/>
            </a:endParaRPr>
          </a:p>
          <a:p>
            <a:pPr marL="12700" marR="5080">
              <a:lnSpc>
                <a:spcPct val="102600"/>
              </a:lnSpc>
            </a:pPr>
            <a:r>
              <a:rPr dirty="0" sz="1100" spc="-15">
                <a:latin typeface="Lucida Sans Unicode"/>
                <a:cs typeface="Lucida Sans Unicode"/>
              </a:rPr>
              <a:t>/home/dario/anaconda3/envs/proyectofinalCF/lib/python3.10/site- 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packages/sklearn/manifold/_t_sne.py:810: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95">
                <a:latin typeface="Lucida Sans Unicode"/>
                <a:cs typeface="Lucida Sans Unicode"/>
              </a:rPr>
              <a:t>The</a:t>
            </a:r>
            <a:r>
              <a:rPr dirty="0" sz="1100" spc="-30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default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learning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rate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TSNE</a:t>
            </a:r>
            <a:r>
              <a:rPr dirty="0" sz="1100" spc="-15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change</a:t>
            </a:r>
            <a:r>
              <a:rPr dirty="0" sz="1100" spc="-50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from</a:t>
            </a:r>
            <a:r>
              <a:rPr dirty="0" sz="1100" spc="-50">
                <a:latin typeface="Lucida Sans Unicode"/>
                <a:cs typeface="Lucida Sans Unicode"/>
              </a:rPr>
              <a:t> </a:t>
            </a:r>
            <a:r>
              <a:rPr dirty="0" sz="1100" spc="-55">
                <a:latin typeface="Lucida Sans Unicode"/>
                <a:cs typeface="Lucida Sans Unicode"/>
              </a:rPr>
              <a:t>200.0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'auto'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1.2.</a:t>
            </a:r>
            <a:endParaRPr sz="1100">
              <a:latin typeface="Lucida Sans Unicode"/>
              <a:cs typeface="Lucida Sans Unicode"/>
            </a:endParaRPr>
          </a:p>
          <a:p>
            <a:pPr marL="158115">
              <a:lnSpc>
                <a:spcPct val="100000"/>
              </a:lnSpc>
              <a:spcBef>
                <a:spcPts val="35"/>
              </a:spcBef>
            </a:pPr>
            <a:r>
              <a:rPr dirty="0" sz="1100" spc="-10">
                <a:latin typeface="Lucida Sans Unicode"/>
                <a:cs typeface="Lucida Sans Unicode"/>
              </a:rPr>
              <a:t>warnings.warn(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481012" y="3714830"/>
          <a:ext cx="2473325" cy="2077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6245"/>
                <a:gridCol w="440690"/>
                <a:gridCol w="836294"/>
                <a:gridCol w="758825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8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[31]: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-52.876495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32.401051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-37.366882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15.699259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-42.883568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16.869278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-36.222324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18.253155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-38.978916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19.490286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61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10" name="object 10"/>
          <p:cNvSpPr txBox="1"/>
          <p:nvPr/>
        </p:nvSpPr>
        <p:spPr>
          <a:xfrm>
            <a:off x="945984" y="5941312"/>
            <a:ext cx="17716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70">
                <a:latin typeface="Lucida Sans Unicode"/>
                <a:cs typeface="Lucida Sans Unicode"/>
              </a:rPr>
              <a:t>[34907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 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2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914400" y="6287154"/>
            <a:ext cx="5944235" cy="421640"/>
            <a:chOff x="914400" y="6287154"/>
            <a:chExt cx="5944235" cy="421640"/>
          </a:xfrm>
        </p:grpSpPr>
        <p:sp>
          <p:nvSpPr>
            <p:cNvPr id="12" name="object 12"/>
            <p:cNvSpPr/>
            <p:nvPr/>
          </p:nvSpPr>
          <p:spPr>
            <a:xfrm>
              <a:off x="914400" y="6287154"/>
              <a:ext cx="5944235" cy="421640"/>
            </a:xfrm>
            <a:custGeom>
              <a:avLst/>
              <a:gdLst/>
              <a:ahLst/>
              <a:cxnLst/>
              <a:rect l="l" t="t" r="r" b="b"/>
              <a:pathLst>
                <a:path w="5944234" h="42164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395768"/>
                  </a:lnTo>
                  <a:lnTo>
                    <a:pt x="1988" y="405618"/>
                  </a:lnTo>
                  <a:lnTo>
                    <a:pt x="7411" y="413662"/>
                  </a:lnTo>
                  <a:lnTo>
                    <a:pt x="15455" y="419085"/>
                  </a:lnTo>
                  <a:lnTo>
                    <a:pt x="25305" y="421073"/>
                  </a:lnTo>
                  <a:lnTo>
                    <a:pt x="5918371" y="421073"/>
                  </a:lnTo>
                  <a:lnTo>
                    <a:pt x="5928221" y="419085"/>
                  </a:lnTo>
                  <a:lnTo>
                    <a:pt x="5936265" y="413662"/>
                  </a:lnTo>
                  <a:lnTo>
                    <a:pt x="5941688" y="405618"/>
                  </a:lnTo>
                  <a:lnTo>
                    <a:pt x="5943676" y="395768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927052" y="6299807"/>
              <a:ext cx="5918835" cy="396240"/>
            </a:xfrm>
            <a:custGeom>
              <a:avLst/>
              <a:gdLst/>
              <a:ahLst/>
              <a:cxnLst/>
              <a:rect l="l" t="t" r="r" b="b"/>
              <a:pathLst>
                <a:path w="5918834" h="396240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383115"/>
                  </a:lnTo>
                  <a:lnTo>
                    <a:pt x="0" y="390103"/>
                  </a:lnTo>
                  <a:lnTo>
                    <a:pt x="5664" y="395768"/>
                  </a:lnTo>
                  <a:lnTo>
                    <a:pt x="5912706" y="395768"/>
                  </a:lnTo>
                  <a:lnTo>
                    <a:pt x="5918371" y="390103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/>
          <p:nvPr/>
        </p:nvSpPr>
        <p:spPr>
          <a:xfrm>
            <a:off x="500062" y="6282676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[32]: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15" name="object 15"/>
          <p:cNvSpPr txBox="1"/>
          <p:nvPr/>
        </p:nvSpPr>
        <p:spPr>
          <a:xfrm>
            <a:off x="927052" y="6299807"/>
            <a:ext cx="5918835" cy="3962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5">
                <a:latin typeface="Lucida Sans Unicode"/>
                <a:cs typeface="Lucida Sans Unicode"/>
              </a:rPr>
              <a:t>reduced_tsne_data[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active_ccb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5">
                <a:latin typeface="Lucida Sans Unicode"/>
                <a:cs typeface="Lucida Sans Unicode"/>
              </a:rPr>
              <a:t>]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active_ccb[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active_ccb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5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reduced_tsne_data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00062" y="6796111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[32]: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037029" y="6796111"/>
            <a:ext cx="16986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812165" algn="l"/>
              </a:tabLst>
            </a:pPr>
            <a:r>
              <a:rPr dirty="0" sz="1100" spc="-105">
                <a:latin typeface="Lucida Sans Unicode"/>
                <a:cs typeface="Lucida Sans Unicode"/>
              </a:rPr>
              <a:t>x	</a:t>
            </a:r>
            <a:r>
              <a:rPr dirty="0" sz="1100" spc="-5">
                <a:latin typeface="Lucida Sans Unicode"/>
                <a:cs typeface="Lucida Sans Unicode"/>
              </a:rPr>
              <a:t>y</a:t>
            </a:r>
            <a:r>
              <a:rPr dirty="0" sz="1100" spc="16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active_ccb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926934" y="6978680"/>
          <a:ext cx="2827655" cy="19056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1800"/>
                <a:gridCol w="836294"/>
                <a:gridCol w="800100"/>
                <a:gridCol w="400050"/>
                <a:gridCol w="358775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-52.876495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32.401051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-37.366882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15.699259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-42.883568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16.869278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-36.222324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18.253155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-38.978916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19.490286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84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61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80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-61.513519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80">
                          <a:latin typeface="Lucida Sans Unicode"/>
                          <a:cs typeface="Lucida Sans Unicode"/>
                        </a:rPr>
                        <a:t>-2.582297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919605"/>
            <a:ext cx="1815464" cy="5461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6515">
              <a:lnSpc>
                <a:spcPct val="100000"/>
              </a:lnSpc>
              <a:spcBef>
                <a:spcPts val="90"/>
              </a:spcBef>
            </a:pPr>
            <a:r>
              <a:rPr dirty="0" sz="1100" spc="-70">
                <a:latin typeface="Lucida Sans Unicode"/>
                <a:cs typeface="Lucida Sans Unicode"/>
              </a:rPr>
              <a:t>[34907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 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3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dirty="0" sz="1100" spc="-25">
                <a:latin typeface="Georgia"/>
                <a:cs typeface="Georgia"/>
              </a:rPr>
              <a:t>Graficamos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8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evaluar: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00" y="1550435"/>
            <a:ext cx="5944235" cy="421640"/>
            <a:chOff x="914400" y="1550435"/>
            <a:chExt cx="5944235" cy="421640"/>
          </a:xfrm>
        </p:grpSpPr>
        <p:sp>
          <p:nvSpPr>
            <p:cNvPr id="4" name="object 4"/>
            <p:cNvSpPr/>
            <p:nvPr/>
          </p:nvSpPr>
          <p:spPr>
            <a:xfrm>
              <a:off x="914400" y="1550435"/>
              <a:ext cx="5944235" cy="421640"/>
            </a:xfrm>
            <a:custGeom>
              <a:avLst/>
              <a:gdLst/>
              <a:ahLst/>
              <a:cxnLst/>
              <a:rect l="l" t="t" r="r" b="b"/>
              <a:pathLst>
                <a:path w="5944234" h="421639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395768"/>
                  </a:lnTo>
                  <a:lnTo>
                    <a:pt x="1988" y="405618"/>
                  </a:lnTo>
                  <a:lnTo>
                    <a:pt x="7411" y="413662"/>
                  </a:lnTo>
                  <a:lnTo>
                    <a:pt x="15455" y="419085"/>
                  </a:lnTo>
                  <a:lnTo>
                    <a:pt x="25305" y="421073"/>
                  </a:lnTo>
                  <a:lnTo>
                    <a:pt x="5918371" y="421073"/>
                  </a:lnTo>
                  <a:lnTo>
                    <a:pt x="5928221" y="419085"/>
                  </a:lnTo>
                  <a:lnTo>
                    <a:pt x="5936265" y="413662"/>
                  </a:lnTo>
                  <a:lnTo>
                    <a:pt x="5941688" y="405618"/>
                  </a:lnTo>
                  <a:lnTo>
                    <a:pt x="5943676" y="395768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927052" y="1563088"/>
              <a:ext cx="5918835" cy="396240"/>
            </a:xfrm>
            <a:custGeom>
              <a:avLst/>
              <a:gdLst/>
              <a:ahLst/>
              <a:cxnLst/>
              <a:rect l="l" t="t" r="r" b="b"/>
              <a:pathLst>
                <a:path w="5918834" h="39623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383115"/>
                  </a:lnTo>
                  <a:lnTo>
                    <a:pt x="0" y="390103"/>
                  </a:lnTo>
                  <a:lnTo>
                    <a:pt x="5664" y="395768"/>
                  </a:lnTo>
                  <a:lnTo>
                    <a:pt x="5912706" y="395768"/>
                  </a:lnTo>
                  <a:lnTo>
                    <a:pt x="5918371" y="390103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500062" y="1545956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[33]: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052" y="1563088"/>
            <a:ext cx="5918835" cy="3962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55">
                <a:latin typeface="Lucida Sans Unicode"/>
                <a:cs typeface="Lucida Sans Unicode"/>
              </a:rPr>
              <a:t>sns</a:t>
            </a:r>
            <a:r>
              <a:rPr dirty="0" sz="1100" spc="5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55">
                <a:latin typeface="Lucida Sans Unicode"/>
                <a:cs typeface="Lucida Sans Unicode"/>
              </a:rPr>
              <a:t>scatterplot(x</a:t>
            </a:r>
            <a:r>
              <a:rPr dirty="0" sz="1100" spc="5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5">
                <a:solidFill>
                  <a:srgbClr val="BA2121"/>
                </a:solidFill>
                <a:latin typeface="Lucida Sans Unicode"/>
                <a:cs typeface="Lucida Sans Unicode"/>
              </a:rPr>
              <a:t>'x'</a:t>
            </a:r>
            <a:r>
              <a:rPr dirty="0" sz="1100" spc="55">
                <a:latin typeface="Lucida Sans Unicode"/>
                <a:cs typeface="Lucida Sans Unicode"/>
              </a:rPr>
              <a:t>,</a:t>
            </a:r>
            <a:r>
              <a:rPr dirty="0" sz="1100" spc="265"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y</a:t>
            </a:r>
            <a:r>
              <a:rPr dirty="0" sz="1100" spc="9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90">
                <a:solidFill>
                  <a:srgbClr val="BA2121"/>
                </a:solidFill>
                <a:latin typeface="Lucida Sans Unicode"/>
                <a:cs typeface="Lucida Sans Unicode"/>
              </a:rPr>
              <a:t>'y'</a:t>
            </a:r>
            <a:r>
              <a:rPr dirty="0" sz="1100" spc="90">
                <a:latin typeface="Lucida Sans Unicode"/>
                <a:cs typeface="Lucida Sans Unicode"/>
              </a:rPr>
              <a:t>,</a:t>
            </a:r>
            <a:r>
              <a:rPr dirty="0" sz="1100" spc="270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hue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30">
                <a:latin typeface="Lucida Sans Unicode"/>
                <a:cs typeface="Lucida Sans Unicode"/>
              </a:rPr>
              <a:t>,</a:t>
            </a:r>
            <a:r>
              <a:rPr dirty="0" sz="1100" spc="270">
                <a:latin typeface="Lucida Sans Unicode"/>
                <a:cs typeface="Lucida Sans Unicode"/>
              </a:rPr>
              <a:t> </a:t>
            </a:r>
            <a:r>
              <a:rPr dirty="0" sz="1100" spc="-20">
                <a:latin typeface="Lucida Sans Unicode"/>
                <a:cs typeface="Lucida Sans Unicode"/>
              </a:rPr>
              <a:t>data</a:t>
            </a:r>
            <a:r>
              <a:rPr dirty="0" sz="1100" spc="-2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0">
                <a:latin typeface="Lucida Sans Unicode"/>
                <a:cs typeface="Lucida Sans Unicode"/>
              </a:rPr>
              <a:t>reduced_tsne_data,</a:t>
            </a:r>
            <a:r>
              <a:rPr dirty="0" sz="1100" spc="265"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alpha</a:t>
            </a:r>
            <a:r>
              <a:rPr dirty="0" sz="1100" spc="-35">
                <a:solidFill>
                  <a:srgbClr val="666666"/>
                </a:solidFill>
                <a:latin typeface="Lucida Sans Unicode"/>
                <a:cs typeface="Lucida Sans Unicode"/>
              </a:rPr>
              <a:t>=0.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6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5</a:t>
            </a:r>
            <a:r>
              <a:rPr dirty="0" sz="1100" spc="6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0062" y="2059379"/>
            <a:ext cx="30899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[33]:</a:t>
            </a:r>
            <a:r>
              <a:rPr dirty="0" sz="1100" spc="31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&lt;AxesSubplot:xlabel='x',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ylabel='y'&gt;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9596" y="2478371"/>
            <a:ext cx="5111506" cy="3767335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901700" y="6905127"/>
            <a:ext cx="5055870" cy="549275"/>
          </a:xfrm>
          <a:prstGeom prst="rect">
            <a:avLst/>
          </a:prstGeom>
        </p:spPr>
        <p:txBody>
          <a:bodyPr wrap="square" lIns="0" tIns="1066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40"/>
              </a:spcBef>
              <a:tabLst>
                <a:tab pos="478155" algn="l"/>
              </a:tabLst>
            </a:pPr>
            <a:r>
              <a:rPr dirty="0" sz="1100" spc="15" b="1">
                <a:latin typeface="Georgia"/>
                <a:cs typeface="Georgia"/>
              </a:rPr>
              <a:t>1.1.2	</a:t>
            </a:r>
            <a:r>
              <a:rPr dirty="0" sz="1100" spc="-40" b="1">
                <a:latin typeface="Georgia"/>
                <a:cs typeface="Georgia"/>
              </a:rPr>
              <a:t>Feature</a:t>
            </a:r>
            <a:r>
              <a:rPr dirty="0" sz="1100" spc="105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enginering:</a:t>
            </a:r>
            <a:endParaRPr sz="110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740"/>
              </a:spcBef>
            </a:pPr>
            <a:r>
              <a:rPr dirty="0" sz="1100" spc="-30">
                <a:latin typeface="Georgia"/>
                <a:cs typeface="Georgia"/>
              </a:rPr>
              <a:t>Eliminamos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columnas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altamente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correlacionadas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tratamos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predecir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11" name="object 11"/>
          <p:cNvSpPr txBox="1"/>
          <p:nvPr/>
        </p:nvSpPr>
        <p:spPr>
          <a:xfrm>
            <a:off x="500062" y="7536013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[34]: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27052" y="7553138"/>
            <a:ext cx="5918835" cy="1441450"/>
          </a:xfrm>
          <a:prstGeom prst="rect">
            <a:avLst/>
          </a:prstGeom>
          <a:solidFill>
            <a:srgbClr val="F7F7F7"/>
          </a:solidFill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45">
                <a:latin typeface="Lucida Sans Unicode"/>
                <a:cs typeface="Lucida Sans Unicode"/>
              </a:rPr>
              <a:t>columns_to_drop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14">
                <a:latin typeface="Lucida Sans Unicode"/>
                <a:cs typeface="Lucida Sans Unicode"/>
              </a:rPr>
              <a:t>[</a:t>
            </a:r>
            <a:r>
              <a:rPr dirty="0" sz="1100" spc="114">
                <a:solidFill>
                  <a:srgbClr val="BA2121"/>
                </a:solidFill>
                <a:latin typeface="Lucida Sans Unicode"/>
                <a:cs typeface="Lucida Sans Unicode"/>
              </a:rPr>
              <a:t>'pe_id'</a:t>
            </a:r>
            <a:r>
              <a:rPr dirty="0" sz="1100" spc="114">
                <a:latin typeface="Lucida Sans Unicode"/>
                <a:cs typeface="Lucida Sans Unicode"/>
              </a:rPr>
              <a:t>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'com_id'</a:t>
            </a:r>
            <a:r>
              <a:rPr dirty="0" sz="1100" spc="50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'total_pays'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10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  <a:tabLst>
                <a:tab pos="2544445" algn="l"/>
              </a:tabLst>
            </a:pPr>
            <a:r>
              <a:rPr dirty="0" sz="600" spc="9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'total_adjust'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50">
                <a:latin typeface="Lucida Sans Unicode"/>
                <a:cs typeface="Lucida Sans Unicode"/>
              </a:rPr>
              <a:t> </a:t>
            </a:r>
            <a:r>
              <a:rPr dirty="0" sz="1100" spc="140">
                <a:solidFill>
                  <a:srgbClr val="BA2121"/>
                </a:solidFill>
                <a:latin typeface="Lucida Sans Unicode"/>
                <a:cs typeface="Lucida Sans Unicode"/>
              </a:rPr>
              <a:t>'total_bills'</a:t>
            </a:r>
            <a:r>
              <a:rPr dirty="0" sz="1100" spc="140">
                <a:latin typeface="Lucida Sans Unicode"/>
                <a:cs typeface="Lucida Sans Unicode"/>
              </a:rPr>
              <a:t>,	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'sb_total'</a:t>
            </a:r>
            <a:r>
              <a:rPr dirty="0" sz="1100" spc="85">
                <a:latin typeface="Lucida Sans Unicode"/>
                <a:cs typeface="Lucida Sans Unicode"/>
              </a:rPr>
              <a:t>,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'total_pay_online'</a:t>
            </a:r>
            <a:r>
              <a:rPr dirty="0" sz="1100" spc="85">
                <a:latin typeface="Lucida Sans Unicode"/>
                <a:cs typeface="Lucida Sans Unicode"/>
              </a:rPr>
              <a:t>,</a:t>
            </a:r>
            <a:r>
              <a:rPr dirty="0" sz="1100" spc="85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3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35">
                <a:solidFill>
                  <a:srgbClr val="BA2121"/>
                </a:solidFill>
                <a:latin typeface="Lucida Sans Unicode"/>
                <a:cs typeface="Lucida Sans Unicode"/>
              </a:rPr>
              <a:t>'total_sbm_funds'</a:t>
            </a:r>
            <a:r>
              <a:rPr dirty="0" sz="1100" spc="35">
                <a:latin typeface="Lucida Sans Unicode"/>
                <a:cs typeface="Lucida Sans Unicode"/>
              </a:rPr>
              <a:t>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'total_sbm_aliquots'</a:t>
            </a:r>
            <a:r>
              <a:rPr dirty="0" sz="1100" spc="50">
                <a:latin typeface="Lucida Sans Unicode"/>
                <a:cs typeface="Lucida Sans Unicode"/>
              </a:rPr>
              <a:t>,</a:t>
            </a:r>
            <a:r>
              <a:rPr dirty="0" sz="1100" spc="265">
                <a:latin typeface="Lucida Sans Unicode"/>
                <a:cs typeface="Lucida Sans Unicode"/>
              </a:rPr>
              <a:t> 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'total_sbm_meters'</a:t>
            </a:r>
            <a:r>
              <a:rPr dirty="0" sz="1100" spc="25">
                <a:latin typeface="Lucida Sans Unicode"/>
                <a:cs typeface="Lucida Sans Unicode"/>
              </a:rPr>
              <a:t>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120">
                <a:solidFill>
                  <a:srgbClr val="BA2121"/>
                </a:solidFill>
                <a:latin typeface="Lucida Sans Unicode"/>
                <a:cs typeface="Lucida Sans Unicode"/>
              </a:rPr>
              <a:t>'total_incs'</a:t>
            </a:r>
            <a:r>
              <a:rPr dirty="0" sz="1100" spc="120">
                <a:latin typeface="Lucida Sans Unicode"/>
                <a:cs typeface="Lucida Sans Unicode"/>
              </a:rPr>
              <a:t>,</a:t>
            </a:r>
            <a:r>
              <a:rPr dirty="0" sz="1100" spc="12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1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15">
                <a:solidFill>
                  <a:srgbClr val="BA2121"/>
                </a:solidFill>
                <a:latin typeface="Lucida Sans Unicode"/>
                <a:cs typeface="Lucida Sans Unicode"/>
              </a:rPr>
              <a:t>'qty_pay_ccb_match'</a:t>
            </a:r>
            <a:r>
              <a:rPr dirty="0" sz="1100" spc="15">
                <a:latin typeface="Lucida Sans Unicode"/>
                <a:cs typeface="Lucida Sans Unicode"/>
              </a:rPr>
              <a:t>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15">
                <a:solidFill>
                  <a:srgbClr val="BA2121"/>
                </a:solidFill>
                <a:latin typeface="Lucida Sans Unicode"/>
                <a:cs typeface="Lucida Sans Unicode"/>
              </a:rPr>
              <a:t>'qty_sb_ccb_match'</a:t>
            </a:r>
            <a:r>
              <a:rPr dirty="0" sz="1100" spc="15">
                <a:latin typeface="Lucida Sans Unicode"/>
                <a:cs typeface="Lucida Sans Unicode"/>
              </a:rPr>
              <a:t>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'qty_ch_ccb_match'</a:t>
            </a:r>
            <a:r>
              <a:rPr dirty="0" sz="1100" spc="25">
                <a:latin typeface="Lucida Sans Unicode"/>
                <a:cs typeface="Lucida Sans Unicode"/>
              </a:rPr>
              <a:t>,</a:t>
            </a:r>
            <a:r>
              <a:rPr dirty="0" sz="1100" spc="25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3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'qty_inc_ccb_match'</a:t>
            </a:r>
            <a:r>
              <a:rPr dirty="0" sz="1100" spc="3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37465" marR="1362710">
              <a:lnSpc>
                <a:spcPct val="102699"/>
              </a:lnSpc>
            </a:pPr>
            <a:r>
              <a:rPr dirty="0" sz="1100" spc="5">
                <a:latin typeface="Lucida Sans Unicode"/>
                <a:cs typeface="Lucida Sans Unicode"/>
              </a:rPr>
              <a:t>data_clean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9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data</a:t>
            </a:r>
            <a:r>
              <a:rPr dirty="0" sz="1100" spc="-1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10">
                <a:latin typeface="Lucida Sans Unicode"/>
                <a:cs typeface="Lucida Sans Unicode"/>
              </a:rPr>
              <a:t>drop(labels</a:t>
            </a:r>
            <a:r>
              <a:rPr dirty="0" sz="1100" spc="-1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10">
                <a:latin typeface="Lucida Sans Unicode"/>
                <a:cs typeface="Lucida Sans Unicode"/>
              </a:rPr>
              <a:t>columns_to_drop,</a:t>
            </a:r>
            <a:r>
              <a:rPr dirty="0" sz="1100" spc="260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axis</a:t>
            </a:r>
            <a:r>
              <a:rPr dirty="0" sz="1100" spc="1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'columns'</a:t>
            </a:r>
            <a:r>
              <a:rPr dirty="0" sz="1100" spc="10">
                <a:latin typeface="Lucida Sans Unicode"/>
                <a:cs typeface="Lucida Sans Unicode"/>
              </a:rPr>
              <a:t>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data_clean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481012" y="914074"/>
          <a:ext cx="5974715" cy="46589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5770"/>
                <a:gridCol w="467995"/>
                <a:gridCol w="472440"/>
                <a:gridCol w="327025"/>
                <a:gridCol w="254000"/>
                <a:gridCol w="472440"/>
                <a:gridCol w="472439"/>
                <a:gridCol w="327025"/>
                <a:gridCol w="363220"/>
                <a:gridCol w="399414"/>
                <a:gridCol w="335914"/>
                <a:gridCol w="107950"/>
                <a:gridCol w="290195"/>
                <a:gridCol w="108585"/>
                <a:gridCol w="290195"/>
                <a:gridCol w="176529"/>
                <a:gridCol w="435610"/>
                <a:gridCol w="217170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8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[34]: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75">
                          <a:latin typeface="Lucida Sans Unicode"/>
                          <a:cs typeface="Lucida Sans Unicode"/>
                        </a:rPr>
                        <a:t>qty_bills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10858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qty_sb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1366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1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80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09">
                <a:tc gridSpan="2">
                  <a:txBody>
                    <a:bodyPr/>
                    <a:lstStyle/>
                    <a:p>
                      <a:pPr marL="477520" marR="64769">
                        <a:lnSpc>
                          <a:spcPts val="135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marL="36195">
                        <a:lnSpc>
                          <a:spcPts val="129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 gridSpan="2">
                  <a:txBody>
                    <a:bodyPr/>
                    <a:lstStyle/>
                    <a:p>
                      <a:pPr algn="ctr" marL="14541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 gridSpan="2">
                  <a:txBody>
                    <a:bodyPr/>
                    <a:lstStyle/>
                    <a:p>
                      <a:pPr algn="ctr" marR="7429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algn="r" marR="28575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 gridSpan="5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150">
                        <a:latin typeface="Times New Roman"/>
                        <a:cs typeface="Times New Roman"/>
                      </a:endParaRPr>
                    </a:p>
                    <a:p>
                      <a:pPr algn="ctr" marR="20574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 algn="ctr" marR="2057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 algn="ctr" marR="2057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 algn="ctr" marR="2057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80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 algn="ctr" marR="20574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09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qty_sb_funds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36195">
                        <a:lnSpc>
                          <a:spcPts val="129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qty_sbm_aliquots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qty_sbm_meters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45415">
                        <a:lnSpc>
                          <a:spcPts val="1295"/>
                        </a:lnSpc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qty_incs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qty_pfs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13664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85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10096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65837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3779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739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ctr" marL="18161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44157">
                <a:tc gridSpan="18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986790">
                        <a:lnSpc>
                          <a:spcPct val="100000"/>
                        </a:lnSpc>
                      </a:pPr>
                      <a:r>
                        <a:rPr dirty="0" sz="1100" spc="55">
                          <a:latin typeface="Lucida Sans Unicode"/>
                          <a:cs typeface="Lucida Sans Unicode"/>
                        </a:rPr>
                        <a:t>total_pfs</a:t>
                      </a:r>
                      <a:r>
                        <a:rPr dirty="0" sz="1100" spc="19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active_ccb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926934" y="5560090"/>
          <a:ext cx="2027555" cy="19056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7215"/>
                <a:gridCol w="763904"/>
                <a:gridCol w="400050"/>
                <a:gridCol w="286385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94549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138615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5400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901700" y="7614499"/>
            <a:ext cx="2341245" cy="5461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6515">
              <a:lnSpc>
                <a:spcPct val="100000"/>
              </a:lnSpc>
              <a:spcBef>
                <a:spcPts val="90"/>
              </a:spcBef>
            </a:pPr>
            <a:r>
              <a:rPr dirty="0" sz="1100" spc="-70">
                <a:latin typeface="Lucida Sans Unicode"/>
                <a:cs typeface="Lucida Sans Unicode"/>
              </a:rPr>
              <a:t>[34907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12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dirty="0" sz="1100" spc="-25">
                <a:latin typeface="Georgia"/>
                <a:cs typeface="Georgia"/>
              </a:rPr>
              <a:t>Dividimos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DataseSet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entrenar: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914400" y="8245326"/>
            <a:ext cx="5944235" cy="751205"/>
            <a:chOff x="914400" y="8245326"/>
            <a:chExt cx="5944235" cy="751205"/>
          </a:xfrm>
        </p:grpSpPr>
        <p:sp>
          <p:nvSpPr>
            <p:cNvPr id="6" name="object 6"/>
            <p:cNvSpPr/>
            <p:nvPr/>
          </p:nvSpPr>
          <p:spPr>
            <a:xfrm>
              <a:off x="914400" y="8245326"/>
              <a:ext cx="5944235" cy="751205"/>
            </a:xfrm>
            <a:custGeom>
              <a:avLst/>
              <a:gdLst/>
              <a:ahLst/>
              <a:cxnLst/>
              <a:rect l="l" t="t" r="r" b="b"/>
              <a:pathLst>
                <a:path w="5944234" h="75120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25311"/>
                  </a:lnTo>
                  <a:lnTo>
                    <a:pt x="1988" y="735162"/>
                  </a:lnTo>
                  <a:lnTo>
                    <a:pt x="7411" y="743205"/>
                  </a:lnTo>
                  <a:lnTo>
                    <a:pt x="15455" y="748628"/>
                  </a:lnTo>
                  <a:lnTo>
                    <a:pt x="25305" y="750617"/>
                  </a:lnTo>
                  <a:lnTo>
                    <a:pt x="5918371" y="750617"/>
                  </a:lnTo>
                  <a:lnTo>
                    <a:pt x="5928221" y="748628"/>
                  </a:lnTo>
                  <a:lnTo>
                    <a:pt x="5936265" y="743205"/>
                  </a:lnTo>
                  <a:lnTo>
                    <a:pt x="5941688" y="735162"/>
                  </a:lnTo>
                  <a:lnTo>
                    <a:pt x="5943676" y="72531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927052" y="8257978"/>
              <a:ext cx="5918835" cy="738505"/>
            </a:xfrm>
            <a:custGeom>
              <a:avLst/>
              <a:gdLst/>
              <a:ahLst/>
              <a:cxnLst/>
              <a:rect l="l" t="t" r="r" b="b"/>
              <a:pathLst>
                <a:path w="5918834" h="73850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25311"/>
                  </a:lnTo>
                  <a:lnTo>
                    <a:pt x="0" y="732300"/>
                  </a:lnTo>
                  <a:lnTo>
                    <a:pt x="5664" y="737964"/>
                  </a:lnTo>
                  <a:lnTo>
                    <a:pt x="5912706" y="737964"/>
                  </a:lnTo>
                  <a:lnTo>
                    <a:pt x="5918371" y="732300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500062" y="8240851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[35]: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9" name="object 9"/>
          <p:cNvSpPr txBox="1"/>
          <p:nvPr/>
        </p:nvSpPr>
        <p:spPr>
          <a:xfrm>
            <a:off x="927052" y="8257978"/>
            <a:ext cx="5918835" cy="73850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50" b="1">
                <a:solidFill>
                  <a:srgbClr val="007F00"/>
                </a:solidFill>
                <a:latin typeface="Cambria"/>
                <a:cs typeface="Cambria"/>
              </a:rPr>
              <a:t>from</a:t>
            </a:r>
            <a:r>
              <a:rPr dirty="0" sz="1100" spc="12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40" b="1">
                <a:solidFill>
                  <a:srgbClr val="0000FF"/>
                </a:solidFill>
                <a:latin typeface="Cambria"/>
                <a:cs typeface="Cambria"/>
              </a:rPr>
              <a:t>sklearn.model_selection</a:t>
            </a:r>
            <a:r>
              <a:rPr dirty="0" sz="1100" spc="310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31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80">
                <a:latin typeface="Lucida Sans Unicode"/>
                <a:cs typeface="Lucida Sans Unicode"/>
              </a:rPr>
              <a:t>train_test_split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</a:pPr>
            <a:r>
              <a:rPr dirty="0" sz="1100" spc="95">
                <a:latin typeface="Lucida Sans Unicode"/>
                <a:cs typeface="Lucida Sans Unicode"/>
              </a:rPr>
              <a:t>rest,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test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0">
                <a:latin typeface="Lucida Sans Unicode"/>
                <a:cs typeface="Lucida Sans Unicode"/>
              </a:rPr>
              <a:t>train_test_split(data_clean,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test_size</a:t>
            </a:r>
            <a:r>
              <a:rPr dirty="0" sz="1100" spc="25">
                <a:solidFill>
                  <a:srgbClr val="666666"/>
                </a:solidFill>
                <a:latin typeface="Lucida Sans Unicode"/>
                <a:cs typeface="Lucida Sans Unicode"/>
              </a:rPr>
              <a:t>=0.2</a:t>
            </a:r>
            <a:r>
              <a:rPr dirty="0" sz="1100" spc="25">
                <a:latin typeface="Lucida Sans Unicode"/>
                <a:cs typeface="Lucida Sans Unicode"/>
              </a:rPr>
              <a:t>,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shuffle</a:t>
            </a:r>
            <a:r>
              <a:rPr dirty="0" sz="1100" spc="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" b="1">
                <a:solidFill>
                  <a:srgbClr val="007F00"/>
                </a:solidFill>
                <a:latin typeface="Cambria"/>
                <a:cs typeface="Cambria"/>
              </a:rPr>
              <a:t>True</a:t>
            </a:r>
            <a:r>
              <a:rPr dirty="0" sz="1100" spc="5">
                <a:latin typeface="Lucida Sans Unicode"/>
                <a:cs typeface="Lucida Sans Unicode"/>
              </a:rPr>
              <a:t>)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1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12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-2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-25" i="1">
                <a:solidFill>
                  <a:srgbClr val="3D7A7A"/>
                </a:solidFill>
                <a:latin typeface="Times New Roman"/>
                <a:cs typeface="Times New Roman"/>
              </a:rPr>
              <a:t>Tomamos</a:t>
            </a:r>
            <a:r>
              <a:rPr dirty="0" sz="1100" spc="26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75" i="1">
                <a:solidFill>
                  <a:srgbClr val="3D7A7A"/>
                </a:solidFill>
                <a:latin typeface="Times New Roman"/>
                <a:cs typeface="Times New Roman"/>
              </a:rPr>
              <a:t>el</a:t>
            </a:r>
            <a:r>
              <a:rPr dirty="0" sz="1100" spc="26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-100" i="1">
                <a:solidFill>
                  <a:srgbClr val="3D7A7A"/>
                </a:solidFill>
                <a:latin typeface="Times New Roman"/>
                <a:cs typeface="Times New Roman"/>
              </a:rPr>
              <a:t>20%</a:t>
            </a:r>
            <a:endParaRPr sz="11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914387"/>
            <a:ext cx="5944235" cy="1119505"/>
            <a:chOff x="914400" y="914387"/>
            <a:chExt cx="5944235" cy="1119505"/>
          </a:xfrm>
        </p:grpSpPr>
        <p:sp>
          <p:nvSpPr>
            <p:cNvPr id="3" name="object 3"/>
            <p:cNvSpPr/>
            <p:nvPr/>
          </p:nvSpPr>
          <p:spPr>
            <a:xfrm>
              <a:off x="914400" y="914387"/>
              <a:ext cx="5944235" cy="1119505"/>
            </a:xfrm>
            <a:custGeom>
              <a:avLst/>
              <a:gdLst/>
              <a:ahLst/>
              <a:cxnLst/>
              <a:rect l="l" t="t" r="r" b="b"/>
              <a:pathLst>
                <a:path w="5944234" h="111950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1093767"/>
                  </a:lnTo>
                  <a:lnTo>
                    <a:pt x="1988" y="1103617"/>
                  </a:lnTo>
                  <a:lnTo>
                    <a:pt x="7411" y="1111661"/>
                  </a:lnTo>
                  <a:lnTo>
                    <a:pt x="15455" y="1117084"/>
                  </a:lnTo>
                  <a:lnTo>
                    <a:pt x="25305" y="1119072"/>
                  </a:lnTo>
                  <a:lnTo>
                    <a:pt x="5918371" y="1119072"/>
                  </a:lnTo>
                  <a:lnTo>
                    <a:pt x="5928221" y="1117084"/>
                  </a:lnTo>
                  <a:lnTo>
                    <a:pt x="5936265" y="1111661"/>
                  </a:lnTo>
                  <a:lnTo>
                    <a:pt x="5941688" y="1103617"/>
                  </a:lnTo>
                  <a:lnTo>
                    <a:pt x="5943676" y="1093767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927052" y="914387"/>
              <a:ext cx="5918835" cy="1106805"/>
            </a:xfrm>
            <a:custGeom>
              <a:avLst/>
              <a:gdLst/>
              <a:ahLst/>
              <a:cxnLst/>
              <a:rect l="l" t="t" r="r" b="b"/>
              <a:pathLst>
                <a:path w="5918834" h="110680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1093767"/>
                  </a:lnTo>
                  <a:lnTo>
                    <a:pt x="0" y="1100755"/>
                  </a:lnTo>
                  <a:lnTo>
                    <a:pt x="5664" y="1106420"/>
                  </a:lnTo>
                  <a:lnTo>
                    <a:pt x="5912706" y="1106420"/>
                  </a:lnTo>
                  <a:lnTo>
                    <a:pt x="5918371" y="1100755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/>
          <p:nvPr/>
        </p:nvSpPr>
        <p:spPr>
          <a:xfrm>
            <a:off x="927052" y="914387"/>
            <a:ext cx="5918835" cy="11068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37465">
              <a:lnSpc>
                <a:spcPct val="100000"/>
              </a:lnSpc>
              <a:spcBef>
                <a:spcPts val="130"/>
              </a:spcBef>
            </a:pPr>
            <a:r>
              <a:rPr dirty="0" sz="1100" spc="100">
                <a:latin typeface="Lucida Sans Unicode"/>
                <a:cs typeface="Lucida Sans Unicode"/>
              </a:rPr>
              <a:t>train,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val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train_test_split(rest,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test_size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=0.25</a:t>
            </a:r>
            <a:r>
              <a:rPr dirty="0" sz="1100" spc="15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shuffle</a:t>
            </a:r>
            <a:r>
              <a:rPr dirty="0" sz="1100" spc="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" b="1">
                <a:solidFill>
                  <a:srgbClr val="007F00"/>
                </a:solidFill>
                <a:latin typeface="Cambria"/>
                <a:cs typeface="Cambria"/>
              </a:rPr>
              <a:t>True</a:t>
            </a:r>
            <a:r>
              <a:rPr dirty="0" sz="1100" spc="5">
                <a:latin typeface="Lucida Sans Unicode"/>
                <a:cs typeface="Lucida Sans Unicode"/>
              </a:rPr>
              <a:t>)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-100" i="1">
                <a:solidFill>
                  <a:srgbClr val="3D7A7A"/>
                </a:solidFill>
                <a:latin typeface="Times New Roman"/>
                <a:cs typeface="Times New Roman"/>
              </a:rPr>
              <a:t>25%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de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-100" i="1">
                <a:solidFill>
                  <a:srgbClr val="3D7A7A"/>
                </a:solidFill>
                <a:latin typeface="Times New Roman"/>
                <a:cs typeface="Times New Roman"/>
              </a:rPr>
              <a:t>80%</a:t>
            </a:r>
            <a:endParaRPr sz="1100">
              <a:latin typeface="Times New Roman"/>
              <a:cs typeface="Times New Roman"/>
            </a:endParaRPr>
          </a:p>
          <a:p>
            <a:pPr marL="37465" marR="2308225">
              <a:lnSpc>
                <a:spcPct val="205300"/>
              </a:lnSpc>
            </a:pPr>
            <a:r>
              <a:rPr dirty="0" sz="1100" spc="50">
                <a:latin typeface="Lucida Sans Unicode"/>
                <a:cs typeface="Lucida Sans Unicode"/>
              </a:rPr>
              <a:t>distributions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7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10">
                <a:latin typeface="Lucida Sans Unicode"/>
                <a:cs typeface="Lucida Sans Unicode"/>
              </a:rPr>
              <a:t>[</a:t>
            </a:r>
            <a:r>
              <a:rPr dirty="0" sz="1100" spc="110">
                <a:solidFill>
                  <a:srgbClr val="007F00"/>
                </a:solidFill>
                <a:latin typeface="Lucida Sans Unicode"/>
                <a:cs typeface="Lucida Sans Unicode"/>
              </a:rPr>
              <a:t>len</a:t>
            </a:r>
            <a:r>
              <a:rPr dirty="0" sz="1100" spc="110">
                <a:latin typeface="Lucida Sans Unicode"/>
                <a:cs typeface="Lucida Sans Unicode"/>
              </a:rPr>
              <a:t>(train),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105">
                <a:solidFill>
                  <a:srgbClr val="007F00"/>
                </a:solidFill>
                <a:latin typeface="Lucida Sans Unicode"/>
                <a:cs typeface="Lucida Sans Unicode"/>
              </a:rPr>
              <a:t>len</a:t>
            </a:r>
            <a:r>
              <a:rPr dirty="0" sz="1100" spc="105">
                <a:latin typeface="Lucida Sans Unicode"/>
                <a:cs typeface="Lucida Sans Unicode"/>
              </a:rPr>
              <a:t>(val),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100">
                <a:solidFill>
                  <a:srgbClr val="007F00"/>
                </a:solidFill>
                <a:latin typeface="Lucida Sans Unicode"/>
                <a:cs typeface="Lucida Sans Unicode"/>
              </a:rPr>
              <a:t>len</a:t>
            </a:r>
            <a:r>
              <a:rPr dirty="0" sz="1100" spc="100">
                <a:latin typeface="Lucida Sans Unicode"/>
                <a:cs typeface="Lucida Sans Unicode"/>
              </a:rPr>
              <a:t>(test)]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7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dirty="0" sz="1100" spc="70">
                <a:latin typeface="Lucida Sans Unicode"/>
                <a:cs typeface="Lucida Sans Unicode"/>
              </a:rPr>
              <a:t>(distributions)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4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dirty="0" sz="1100" spc="40">
                <a:latin typeface="Lucida Sans Unicode"/>
                <a:cs typeface="Lucida Sans Unicode"/>
              </a:rPr>
              <a:t>([dist</a:t>
            </a:r>
            <a:r>
              <a:rPr dirty="0" sz="1100" spc="4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40">
                <a:solidFill>
                  <a:srgbClr val="007F00"/>
                </a:solidFill>
                <a:latin typeface="Lucida Sans Unicode"/>
                <a:cs typeface="Lucida Sans Unicode"/>
              </a:rPr>
              <a:t>len</a:t>
            </a:r>
            <a:r>
              <a:rPr dirty="0" sz="1100" spc="40">
                <a:latin typeface="Lucida Sans Unicode"/>
                <a:cs typeface="Lucida Sans Unicode"/>
              </a:rPr>
              <a:t>(reduced_data)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75" b="1">
                <a:solidFill>
                  <a:srgbClr val="007F00"/>
                </a:solidFill>
                <a:latin typeface="Cambria"/>
                <a:cs typeface="Cambria"/>
              </a:rPr>
              <a:t>for</a:t>
            </a:r>
            <a:r>
              <a:rPr dirty="0" sz="1100" spc="34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75">
                <a:latin typeface="Lucida Sans Unicode"/>
                <a:cs typeface="Lucida Sans Unicode"/>
              </a:rPr>
              <a:t>dist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65" b="1">
                <a:solidFill>
                  <a:srgbClr val="AA21FF"/>
                </a:solidFill>
                <a:latin typeface="Cambria"/>
                <a:cs typeface="Cambria"/>
              </a:rPr>
              <a:t>in</a:t>
            </a:r>
            <a:r>
              <a:rPr dirty="0" sz="1100" spc="345" b="1">
                <a:solidFill>
                  <a:srgbClr val="AA21FF"/>
                </a:solidFill>
                <a:latin typeface="Cambria"/>
                <a:cs typeface="Cambria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distributions])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1700" y="2140330"/>
            <a:ext cx="4389755" cy="6223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Lucida Sans Unicode"/>
                <a:cs typeface="Lucida Sans Unicode"/>
              </a:rPr>
              <a:t>[20943,</a:t>
            </a:r>
            <a:r>
              <a:rPr dirty="0" sz="1100" spc="195">
                <a:latin typeface="Lucida Sans Unicode"/>
                <a:cs typeface="Lucida Sans Unicode"/>
              </a:rPr>
              <a:t> </a:t>
            </a:r>
            <a:r>
              <a:rPr dirty="0" sz="1100" spc="-55">
                <a:latin typeface="Lucida Sans Unicode"/>
                <a:cs typeface="Lucida Sans Unicode"/>
              </a:rPr>
              <a:t>6982,</a:t>
            </a:r>
            <a:r>
              <a:rPr dirty="0" sz="1100" spc="200">
                <a:latin typeface="Lucida Sans Unicode"/>
                <a:cs typeface="Lucida Sans Unicode"/>
              </a:rPr>
              <a:t> </a:t>
            </a:r>
            <a:r>
              <a:rPr dirty="0" sz="1100" spc="-60">
                <a:latin typeface="Lucida Sans Unicode"/>
                <a:cs typeface="Lucida Sans Unicode"/>
              </a:rPr>
              <a:t>6982]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75">
                <a:latin typeface="Lucida Sans Unicode"/>
                <a:cs typeface="Lucida Sans Unicode"/>
              </a:rPr>
              <a:t>[0.5999656229409575,</a:t>
            </a:r>
            <a:r>
              <a:rPr dirty="0" sz="1100" spc="275">
                <a:latin typeface="Lucida Sans Unicode"/>
                <a:cs typeface="Lucida Sans Unicode"/>
              </a:rPr>
              <a:t> </a:t>
            </a:r>
            <a:r>
              <a:rPr dirty="0" sz="1100" spc="-90">
                <a:latin typeface="Lucida Sans Unicode"/>
                <a:cs typeface="Lucida Sans Unicode"/>
              </a:rPr>
              <a:t>0.2000171885295213,</a:t>
            </a:r>
            <a:r>
              <a:rPr dirty="0" sz="1100" spc="275">
                <a:latin typeface="Lucida Sans Unicode"/>
                <a:cs typeface="Lucida Sans Unicode"/>
              </a:rPr>
              <a:t> </a:t>
            </a:r>
            <a:r>
              <a:rPr dirty="0" sz="1100" spc="-90">
                <a:latin typeface="Lucida Sans Unicode"/>
                <a:cs typeface="Lucida Sans Unicode"/>
              </a:rPr>
              <a:t>0.2000171885295213]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710"/>
              </a:spcBef>
            </a:pPr>
            <a:r>
              <a:rPr dirty="0" sz="1100" spc="-30">
                <a:latin typeface="Georgia"/>
                <a:cs typeface="Georgia"/>
              </a:rPr>
              <a:t>Eliminamos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active_ccb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del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dataset: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914400" y="2839552"/>
            <a:ext cx="5944235" cy="765810"/>
            <a:chOff x="914400" y="2839552"/>
            <a:chExt cx="5944235" cy="765810"/>
          </a:xfrm>
        </p:grpSpPr>
        <p:sp>
          <p:nvSpPr>
            <p:cNvPr id="8" name="object 8"/>
            <p:cNvSpPr/>
            <p:nvPr/>
          </p:nvSpPr>
          <p:spPr>
            <a:xfrm>
              <a:off x="914400" y="2839552"/>
              <a:ext cx="5944235" cy="765810"/>
            </a:xfrm>
            <a:custGeom>
              <a:avLst/>
              <a:gdLst/>
              <a:ahLst/>
              <a:cxnLst/>
              <a:rect l="l" t="t" r="r" b="b"/>
              <a:pathLst>
                <a:path w="5944234" h="76581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39922"/>
                  </a:lnTo>
                  <a:lnTo>
                    <a:pt x="1988" y="749772"/>
                  </a:lnTo>
                  <a:lnTo>
                    <a:pt x="7411" y="757816"/>
                  </a:lnTo>
                  <a:lnTo>
                    <a:pt x="15455" y="763239"/>
                  </a:lnTo>
                  <a:lnTo>
                    <a:pt x="25305" y="765228"/>
                  </a:lnTo>
                  <a:lnTo>
                    <a:pt x="5918371" y="765228"/>
                  </a:lnTo>
                  <a:lnTo>
                    <a:pt x="5928221" y="763239"/>
                  </a:lnTo>
                  <a:lnTo>
                    <a:pt x="5936265" y="757816"/>
                  </a:lnTo>
                  <a:lnTo>
                    <a:pt x="5941688" y="749772"/>
                  </a:lnTo>
                  <a:lnTo>
                    <a:pt x="5943676" y="739922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927052" y="2852205"/>
              <a:ext cx="5918835" cy="740410"/>
            </a:xfrm>
            <a:custGeom>
              <a:avLst/>
              <a:gdLst/>
              <a:ahLst/>
              <a:cxnLst/>
              <a:rect l="l" t="t" r="r" b="b"/>
              <a:pathLst>
                <a:path w="5918834" h="740410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27269"/>
                  </a:lnTo>
                  <a:lnTo>
                    <a:pt x="0" y="734258"/>
                  </a:lnTo>
                  <a:lnTo>
                    <a:pt x="5664" y="739922"/>
                  </a:lnTo>
                  <a:lnTo>
                    <a:pt x="5912706" y="739922"/>
                  </a:lnTo>
                  <a:lnTo>
                    <a:pt x="5918371" y="734258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500062" y="2835082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[36]: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11" name="object 11"/>
          <p:cNvSpPr txBox="1"/>
          <p:nvPr/>
        </p:nvSpPr>
        <p:spPr>
          <a:xfrm>
            <a:off x="927052" y="2852205"/>
            <a:ext cx="5918835" cy="7404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45">
                <a:latin typeface="Lucida Sans Unicode"/>
                <a:cs typeface="Lucida Sans Unicode"/>
              </a:rPr>
              <a:t>train_x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train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drop(labels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65">
                <a:latin typeface="Lucida Sans Unicode"/>
                <a:cs typeface="Lucida Sans Unicode"/>
              </a:rPr>
              <a:t>[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65">
                <a:latin typeface="Lucida Sans Unicode"/>
                <a:cs typeface="Lucida Sans Unicode"/>
              </a:rPr>
              <a:t>],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axis</a:t>
            </a:r>
            <a:r>
              <a:rPr dirty="0" sz="1100" spc="1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'columns'</a:t>
            </a:r>
            <a:r>
              <a:rPr dirty="0" sz="1100" spc="1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 marR="1726564">
              <a:lnSpc>
                <a:spcPct val="102600"/>
              </a:lnSpc>
            </a:pPr>
            <a:r>
              <a:rPr dirty="0" sz="1100" spc="25">
                <a:latin typeface="Lucida Sans Unicode"/>
                <a:cs typeface="Lucida Sans Unicode"/>
              </a:rPr>
              <a:t>val_x</a:t>
            </a:r>
            <a:r>
              <a:rPr dirty="0" sz="1100" spc="3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val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drop(labels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65">
                <a:latin typeface="Lucida Sans Unicode"/>
                <a:cs typeface="Lucida Sans Unicode"/>
              </a:rPr>
              <a:t>[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65">
                <a:latin typeface="Lucida Sans Unicode"/>
                <a:cs typeface="Lucida Sans Unicode"/>
              </a:rPr>
              <a:t>], </a:t>
            </a:r>
            <a:r>
              <a:rPr dirty="0" sz="1100" spc="10">
                <a:latin typeface="Lucida Sans Unicode"/>
                <a:cs typeface="Lucida Sans Unicode"/>
              </a:rPr>
              <a:t>axis</a:t>
            </a:r>
            <a:r>
              <a:rPr dirty="0" sz="1100" spc="1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">
                <a:solidFill>
                  <a:srgbClr val="BA2121"/>
                </a:solidFill>
                <a:latin typeface="Lucida Sans Unicode"/>
                <a:cs typeface="Lucida Sans Unicode"/>
              </a:rPr>
              <a:t>'columns'</a:t>
            </a:r>
            <a:r>
              <a:rPr dirty="0" sz="1100" spc="10">
                <a:latin typeface="Lucida Sans Unicode"/>
                <a:cs typeface="Lucida Sans Unicode"/>
              </a:rPr>
              <a:t>) </a:t>
            </a:r>
            <a:r>
              <a:rPr dirty="0" sz="1100" spc="15"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test_x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test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5">
                <a:latin typeface="Lucida Sans Unicode"/>
                <a:cs typeface="Lucida Sans Unicode"/>
              </a:rPr>
              <a:t>drop(labels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215">
                <a:latin typeface="Lucida Sans Unicode"/>
                <a:cs typeface="Lucida Sans Unicode"/>
              </a:rPr>
              <a:t>[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5">
                <a:solidFill>
                  <a:srgbClr val="BA2121"/>
                </a:solidFill>
                <a:latin typeface="Lucida Sans Unicode"/>
                <a:cs typeface="Lucida Sans Unicode"/>
              </a:rPr>
              <a:t>active_cc</a:t>
            </a:r>
            <a:r>
              <a:rPr dirty="0" sz="1100" spc="30">
                <a:solidFill>
                  <a:srgbClr val="BA2121"/>
                </a:solidFill>
                <a:latin typeface="Lucida Sans Unicode"/>
                <a:cs typeface="Lucida Sans Unicode"/>
              </a:rPr>
              <a:t>b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5">
                <a:latin typeface="Lucida Sans Unicode"/>
                <a:cs typeface="Lucida Sans Unicode"/>
              </a:rPr>
              <a:t>],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axis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-75">
                <a:solidFill>
                  <a:srgbClr val="BA2121"/>
                </a:solidFill>
                <a:latin typeface="Lucida Sans Unicode"/>
                <a:cs typeface="Lucida Sans Unicode"/>
              </a:rPr>
              <a:t>columns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0">
                <a:latin typeface="Lucida Sans Unicode"/>
                <a:cs typeface="Lucida Sans Unicode"/>
              </a:rPr>
              <a:t>)  </a:t>
            </a:r>
            <a:r>
              <a:rPr dirty="0" sz="1100" spc="45">
                <a:latin typeface="Lucida Sans Unicode"/>
                <a:cs typeface="Lucida Sans Unicode"/>
              </a:rPr>
              <a:t>train_x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481012" y="3703146"/>
          <a:ext cx="5974715" cy="43148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5770"/>
                <a:gridCol w="467995"/>
                <a:gridCol w="800099"/>
                <a:gridCol w="254635"/>
                <a:gridCol w="473075"/>
                <a:gridCol w="473075"/>
                <a:gridCol w="327660"/>
                <a:gridCol w="363854"/>
                <a:gridCol w="400050"/>
                <a:gridCol w="336550"/>
                <a:gridCol w="108585"/>
                <a:gridCol w="290829"/>
                <a:gridCol w="109220"/>
                <a:gridCol w="290829"/>
                <a:gridCol w="177164"/>
                <a:gridCol w="436245"/>
                <a:gridCol w="217804"/>
              </a:tblGrid>
              <a:tr h="178313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8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[36]: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75">
                          <a:latin typeface="Lucida Sans Unicode"/>
                          <a:cs typeface="Lucida Sans Unicode"/>
                        </a:rPr>
                        <a:t>qty_bills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10858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qty_sb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1366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30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13510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432.0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30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13604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277.0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30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16886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182.0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330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32740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51.0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10604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126.0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65849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ctr" marL="1454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ctr" marR="7429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27192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44.0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 marL="399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6545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925.0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1478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723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 marL="399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1566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207.0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188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 marL="399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29562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125.0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 marL="399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13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31185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37.0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5">
                  <a:txBody>
                    <a:bodyPr/>
                    <a:lstStyle/>
                    <a:p>
                      <a:pPr marL="39941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09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qty_sb_funds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36195">
                        <a:lnSpc>
                          <a:spcPts val="129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qty_sbm_aliquots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qty_sbm_meters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45415">
                        <a:lnSpc>
                          <a:spcPts val="1295"/>
                        </a:lnSpc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qty_incs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qty_pfs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13664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13510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13604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16886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32740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65837">
                <a:tc gridSpan="2">
                  <a:txBody>
                    <a:bodyPr/>
                    <a:lstStyle/>
                    <a:p>
                      <a:pPr algn="ctr" marL="11366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79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739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ctr" marL="18161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27192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6545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1566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3632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29562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3632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marL="4775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31185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3">
                  <a:txBody>
                    <a:bodyPr/>
                    <a:lstStyle/>
                    <a:p>
                      <a:pPr marL="508634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926934" y="8177102"/>
          <a:ext cx="1227455" cy="8731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7995"/>
                <a:gridCol w="758824"/>
              </a:tblGrid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5">
                          <a:latin typeface="Lucida Sans Unicode"/>
                          <a:cs typeface="Lucida Sans Unicode"/>
                        </a:rPr>
                        <a:t>total_pfs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algn="ctr" marR="330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13510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250110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ctr" marR="330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13604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ctr" marR="330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16886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algn="ctr" marR="330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32740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591757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26934" y="930088"/>
          <a:ext cx="1227455" cy="12172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1020"/>
                <a:gridCol w="686435"/>
              </a:tblGrid>
              <a:tr h="350379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175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ctr" marL="113664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3597325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ctr" marR="2413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27192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159875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6545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2556589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1566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1228174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29562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2278077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31185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1162224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45984" y="2296196"/>
            <a:ext cx="1844039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70">
                <a:latin typeface="Lucida Sans Unicode"/>
                <a:cs typeface="Lucida Sans Unicode"/>
              </a:rPr>
              <a:t>[20943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11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14400" y="2642042"/>
            <a:ext cx="5944235" cy="765810"/>
            <a:chOff x="914400" y="2642042"/>
            <a:chExt cx="5944235" cy="765810"/>
          </a:xfrm>
        </p:grpSpPr>
        <p:sp>
          <p:nvSpPr>
            <p:cNvPr id="5" name="object 5"/>
            <p:cNvSpPr/>
            <p:nvPr/>
          </p:nvSpPr>
          <p:spPr>
            <a:xfrm>
              <a:off x="914400" y="2642042"/>
              <a:ext cx="5944235" cy="765810"/>
            </a:xfrm>
            <a:custGeom>
              <a:avLst/>
              <a:gdLst/>
              <a:ahLst/>
              <a:cxnLst/>
              <a:rect l="l" t="t" r="r" b="b"/>
              <a:pathLst>
                <a:path w="5944234" h="76581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39922"/>
                  </a:lnTo>
                  <a:lnTo>
                    <a:pt x="1988" y="749772"/>
                  </a:lnTo>
                  <a:lnTo>
                    <a:pt x="7411" y="757816"/>
                  </a:lnTo>
                  <a:lnTo>
                    <a:pt x="15455" y="763239"/>
                  </a:lnTo>
                  <a:lnTo>
                    <a:pt x="25305" y="765228"/>
                  </a:lnTo>
                  <a:lnTo>
                    <a:pt x="5918371" y="765228"/>
                  </a:lnTo>
                  <a:lnTo>
                    <a:pt x="5928221" y="763239"/>
                  </a:lnTo>
                  <a:lnTo>
                    <a:pt x="5936265" y="757816"/>
                  </a:lnTo>
                  <a:lnTo>
                    <a:pt x="5941688" y="749772"/>
                  </a:lnTo>
                  <a:lnTo>
                    <a:pt x="5943676" y="739922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27052" y="2654694"/>
              <a:ext cx="5918835" cy="740410"/>
            </a:xfrm>
            <a:custGeom>
              <a:avLst/>
              <a:gdLst/>
              <a:ahLst/>
              <a:cxnLst/>
              <a:rect l="l" t="t" r="r" b="b"/>
              <a:pathLst>
                <a:path w="5918834" h="740410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27269"/>
                  </a:lnTo>
                  <a:lnTo>
                    <a:pt x="0" y="734258"/>
                  </a:lnTo>
                  <a:lnTo>
                    <a:pt x="5664" y="739922"/>
                  </a:lnTo>
                  <a:lnTo>
                    <a:pt x="5912706" y="739922"/>
                  </a:lnTo>
                  <a:lnTo>
                    <a:pt x="5918371" y="734258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500062" y="2637560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[37]: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7052" y="2654694"/>
            <a:ext cx="5918835" cy="7404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55">
                <a:latin typeface="Lucida Sans Unicode"/>
                <a:cs typeface="Lucida Sans Unicode"/>
              </a:rPr>
              <a:t>train_y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train[[</a:t>
            </a:r>
            <a:r>
              <a:rPr dirty="0" sz="1100" spc="90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90">
                <a:latin typeface="Lucida Sans Unicode"/>
                <a:cs typeface="Lucida Sans Unicode"/>
              </a:rPr>
              <a:t>]]</a:t>
            </a:r>
            <a:r>
              <a:rPr dirty="0" sz="1100" spc="9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90">
                <a:latin typeface="Lucida Sans Unicode"/>
                <a:cs typeface="Lucida Sans Unicode"/>
              </a:rPr>
              <a:t>copy()</a:t>
            </a:r>
            <a:endParaRPr sz="1100">
              <a:latin typeface="Lucida Sans Unicode"/>
              <a:cs typeface="Lucida Sans Unicode"/>
            </a:endParaRPr>
          </a:p>
          <a:p>
            <a:pPr marL="37465" marR="3253740">
              <a:lnSpc>
                <a:spcPct val="102600"/>
              </a:lnSpc>
            </a:pPr>
            <a:r>
              <a:rPr dirty="0" sz="1100" spc="45">
                <a:latin typeface="Lucida Sans Unicode"/>
                <a:cs typeface="Lucida Sans Unicode"/>
              </a:rPr>
              <a:t>val_y</a:t>
            </a:r>
            <a:r>
              <a:rPr dirty="0" sz="1100" spc="5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val[[</a:t>
            </a:r>
            <a:r>
              <a:rPr dirty="0" sz="1100" spc="90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90">
                <a:latin typeface="Lucida Sans Unicode"/>
                <a:cs typeface="Lucida Sans Unicode"/>
              </a:rPr>
              <a:t>]]</a:t>
            </a:r>
            <a:r>
              <a:rPr dirty="0" sz="1100" spc="9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90">
                <a:latin typeface="Lucida Sans Unicode"/>
                <a:cs typeface="Lucida Sans Unicode"/>
              </a:rPr>
              <a:t>copy() </a:t>
            </a:r>
            <a:r>
              <a:rPr dirty="0" sz="1100" spc="95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test_y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9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test[[</a:t>
            </a:r>
            <a:r>
              <a:rPr dirty="0" sz="1100" spc="90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90">
                <a:latin typeface="Lucida Sans Unicode"/>
                <a:cs typeface="Lucida Sans Unicode"/>
              </a:rPr>
              <a:t>]]</a:t>
            </a:r>
            <a:r>
              <a:rPr dirty="0" sz="1100" spc="9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90">
                <a:latin typeface="Lucida Sans Unicode"/>
                <a:cs typeface="Lucida Sans Unicode"/>
              </a:rPr>
              <a:t>copy()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train_y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481012" y="3505623"/>
          <a:ext cx="1673225" cy="2077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6245"/>
                <a:gridCol w="440690"/>
                <a:gridCol w="795019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8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[37]: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active_ccb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13510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13604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16886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32740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7683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27192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6545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1566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29562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31185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10" name="object 10"/>
          <p:cNvSpPr txBox="1"/>
          <p:nvPr/>
        </p:nvSpPr>
        <p:spPr>
          <a:xfrm>
            <a:off x="901700" y="5732118"/>
            <a:ext cx="2450465" cy="6540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6515">
              <a:lnSpc>
                <a:spcPct val="100000"/>
              </a:lnSpc>
              <a:spcBef>
                <a:spcPts val="90"/>
              </a:spcBef>
            </a:pPr>
            <a:r>
              <a:rPr dirty="0" sz="1100" spc="-70">
                <a:latin typeface="Lucida Sans Unicode"/>
                <a:cs typeface="Lucida Sans Unicode"/>
              </a:rPr>
              <a:t>[20943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1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478155" algn="l"/>
              </a:tabLst>
            </a:pPr>
            <a:r>
              <a:rPr dirty="0" sz="1100" spc="15" b="1">
                <a:latin typeface="Georgia"/>
                <a:cs typeface="Georgia"/>
              </a:rPr>
              <a:t>1.1.3	</a:t>
            </a:r>
            <a:r>
              <a:rPr dirty="0" sz="1100" spc="-45" b="1">
                <a:latin typeface="Georgia"/>
                <a:cs typeface="Georgia"/>
              </a:rPr>
              <a:t>Importamos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los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escaladores: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914400" y="6487145"/>
            <a:ext cx="5944235" cy="1122045"/>
            <a:chOff x="914400" y="6487145"/>
            <a:chExt cx="5944235" cy="1122045"/>
          </a:xfrm>
        </p:grpSpPr>
        <p:sp>
          <p:nvSpPr>
            <p:cNvPr id="12" name="object 12"/>
            <p:cNvSpPr/>
            <p:nvPr/>
          </p:nvSpPr>
          <p:spPr>
            <a:xfrm>
              <a:off x="914400" y="6487145"/>
              <a:ext cx="5944235" cy="1122045"/>
            </a:xfrm>
            <a:custGeom>
              <a:avLst/>
              <a:gdLst/>
              <a:ahLst/>
              <a:cxnLst/>
              <a:rect l="l" t="t" r="r" b="b"/>
              <a:pathLst>
                <a:path w="5944234" h="112204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1096729"/>
                  </a:lnTo>
                  <a:lnTo>
                    <a:pt x="1988" y="1106579"/>
                  </a:lnTo>
                  <a:lnTo>
                    <a:pt x="7411" y="1114622"/>
                  </a:lnTo>
                  <a:lnTo>
                    <a:pt x="15455" y="1120046"/>
                  </a:lnTo>
                  <a:lnTo>
                    <a:pt x="25305" y="1122034"/>
                  </a:lnTo>
                  <a:lnTo>
                    <a:pt x="5918371" y="1122034"/>
                  </a:lnTo>
                  <a:lnTo>
                    <a:pt x="5928221" y="1120046"/>
                  </a:lnTo>
                  <a:lnTo>
                    <a:pt x="5936265" y="1114622"/>
                  </a:lnTo>
                  <a:lnTo>
                    <a:pt x="5941688" y="1106579"/>
                  </a:lnTo>
                  <a:lnTo>
                    <a:pt x="5943676" y="1096729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927052" y="6499797"/>
              <a:ext cx="5918835" cy="1097280"/>
            </a:xfrm>
            <a:custGeom>
              <a:avLst/>
              <a:gdLst/>
              <a:ahLst/>
              <a:cxnLst/>
              <a:rect l="l" t="t" r="r" b="b"/>
              <a:pathLst>
                <a:path w="5918834" h="109727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1084076"/>
                  </a:lnTo>
                  <a:lnTo>
                    <a:pt x="0" y="1091064"/>
                  </a:lnTo>
                  <a:lnTo>
                    <a:pt x="5664" y="1096729"/>
                  </a:lnTo>
                  <a:lnTo>
                    <a:pt x="5912706" y="1096729"/>
                  </a:lnTo>
                  <a:lnTo>
                    <a:pt x="5918371" y="1091064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/>
          <p:nvPr/>
        </p:nvSpPr>
        <p:spPr>
          <a:xfrm>
            <a:off x="500062" y="6482675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[39]: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27052" y="6499797"/>
            <a:ext cx="5918835" cy="109728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50" b="1">
                <a:solidFill>
                  <a:srgbClr val="007F00"/>
                </a:solidFill>
                <a:latin typeface="Cambria"/>
                <a:cs typeface="Cambria"/>
              </a:rPr>
              <a:t>from</a:t>
            </a:r>
            <a:r>
              <a:rPr dirty="0" sz="1100" spc="16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30" b="1">
                <a:solidFill>
                  <a:srgbClr val="0000FF"/>
                </a:solidFill>
                <a:latin typeface="Cambria"/>
                <a:cs typeface="Cambria"/>
              </a:rPr>
              <a:t>sklearn.preprocessing </a:t>
            </a:r>
            <a:r>
              <a:rPr dirty="0" sz="1100" spc="70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34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RobustScaler,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StandardScaler,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MinMaxScaler,</a:t>
            </a:r>
            <a:r>
              <a:rPr dirty="0" sz="110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-3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-35">
                <a:latin typeface="Lucida Sans Unicode"/>
                <a:cs typeface="Lucida Sans Unicode"/>
              </a:rPr>
              <a:t>MaxAbsScaler</a:t>
            </a:r>
            <a:endParaRPr sz="1100">
              <a:latin typeface="Lucida Sans Unicode"/>
              <a:cs typeface="Lucida Sans Unicode"/>
            </a:endParaRPr>
          </a:p>
          <a:p>
            <a:pPr marL="37465" marR="2672080">
              <a:lnSpc>
                <a:spcPct val="205300"/>
              </a:lnSpc>
              <a:spcBef>
                <a:spcPts val="100"/>
              </a:spcBef>
            </a:pPr>
            <a:r>
              <a:rPr dirty="0" sz="1100" spc="50">
                <a:latin typeface="Lucida Sans Unicode"/>
                <a:cs typeface="Lucida Sans Unicode"/>
              </a:rPr>
              <a:t>total_pfs_scaler</a:t>
            </a:r>
            <a:r>
              <a:rPr dirty="0" sz="1100" spc="5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MaxAbsScaler() </a:t>
            </a:r>
            <a:r>
              <a:rPr dirty="0" sz="1100" spc="-5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total_pfs_scaler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20">
                <a:latin typeface="Lucida Sans Unicode"/>
                <a:cs typeface="Lucida Sans Unicode"/>
              </a:rPr>
              <a:t>fit(train_x[</a:t>
            </a:r>
            <a:r>
              <a:rPr dirty="0" sz="1100" spc="85">
                <a:latin typeface="Lucida Sans Unicode"/>
                <a:cs typeface="Lucida Sans Unicode"/>
              </a:rPr>
              <a:t>[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55">
                <a:solidFill>
                  <a:srgbClr val="BA2121"/>
                </a:solidFill>
                <a:latin typeface="Lucida Sans Unicode"/>
                <a:cs typeface="Lucida Sans Unicode"/>
              </a:rPr>
              <a:t>total_pfs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5">
                <a:latin typeface="Lucida Sans Unicode"/>
                <a:cs typeface="Lucida Sans Unicode"/>
              </a:rPr>
              <a:t>]])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00062" y="7697062"/>
            <a:ext cx="3259454" cy="5461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[39]:</a:t>
            </a:r>
            <a:r>
              <a:rPr dirty="0" sz="1100" spc="27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MaxAbsScaler()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414020">
              <a:lnSpc>
                <a:spcPct val="100000"/>
              </a:lnSpc>
            </a:pPr>
            <a:r>
              <a:rPr dirty="0" sz="1100" spc="-25">
                <a:latin typeface="Georgia"/>
                <a:cs typeface="Georgia"/>
              </a:rPr>
              <a:t>Escalamos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variables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usando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MaxAbsScaler: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14400" y="8304054"/>
            <a:ext cx="5944235" cy="421640"/>
            <a:chOff x="914400" y="8304054"/>
            <a:chExt cx="5944235" cy="421640"/>
          </a:xfrm>
        </p:grpSpPr>
        <p:sp>
          <p:nvSpPr>
            <p:cNvPr id="18" name="object 18"/>
            <p:cNvSpPr/>
            <p:nvPr/>
          </p:nvSpPr>
          <p:spPr>
            <a:xfrm>
              <a:off x="914400" y="8304054"/>
              <a:ext cx="5944235" cy="421640"/>
            </a:xfrm>
            <a:custGeom>
              <a:avLst/>
              <a:gdLst/>
              <a:ahLst/>
              <a:cxnLst/>
              <a:rect l="l" t="t" r="r" b="b"/>
              <a:pathLst>
                <a:path w="5944234" h="42164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395768"/>
                  </a:lnTo>
                  <a:lnTo>
                    <a:pt x="1988" y="405618"/>
                  </a:lnTo>
                  <a:lnTo>
                    <a:pt x="7411" y="413662"/>
                  </a:lnTo>
                  <a:lnTo>
                    <a:pt x="15455" y="419085"/>
                  </a:lnTo>
                  <a:lnTo>
                    <a:pt x="25305" y="421073"/>
                  </a:lnTo>
                  <a:lnTo>
                    <a:pt x="5918371" y="421073"/>
                  </a:lnTo>
                  <a:lnTo>
                    <a:pt x="5928221" y="419085"/>
                  </a:lnTo>
                  <a:lnTo>
                    <a:pt x="5936265" y="413662"/>
                  </a:lnTo>
                  <a:lnTo>
                    <a:pt x="5941688" y="405618"/>
                  </a:lnTo>
                  <a:lnTo>
                    <a:pt x="5943676" y="395768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927052" y="8316707"/>
              <a:ext cx="5918835" cy="396240"/>
            </a:xfrm>
            <a:custGeom>
              <a:avLst/>
              <a:gdLst/>
              <a:ahLst/>
              <a:cxnLst/>
              <a:rect l="l" t="t" r="r" b="b"/>
              <a:pathLst>
                <a:path w="5918834" h="396240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383115"/>
                  </a:lnTo>
                  <a:lnTo>
                    <a:pt x="0" y="390103"/>
                  </a:lnTo>
                  <a:lnTo>
                    <a:pt x="5664" y="395768"/>
                  </a:lnTo>
                  <a:lnTo>
                    <a:pt x="5912706" y="395768"/>
                  </a:lnTo>
                  <a:lnTo>
                    <a:pt x="5918371" y="390103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0" name="object 20"/>
          <p:cNvSpPr txBox="1"/>
          <p:nvPr/>
        </p:nvSpPr>
        <p:spPr>
          <a:xfrm>
            <a:off x="500062" y="8299575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[40]: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21" name="object 21"/>
          <p:cNvSpPr txBox="1"/>
          <p:nvPr/>
        </p:nvSpPr>
        <p:spPr>
          <a:xfrm>
            <a:off x="927052" y="8316707"/>
            <a:ext cx="5918835" cy="3962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50">
                <a:latin typeface="Lucida Sans Unicode"/>
                <a:cs typeface="Lucida Sans Unicode"/>
              </a:rPr>
              <a:t>scaler</a:t>
            </a:r>
            <a:r>
              <a:rPr dirty="0" sz="1100" spc="5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MaxAbsScaler()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95">
                <a:latin typeface="Lucida Sans Unicode"/>
                <a:cs typeface="Lucida Sans Unicode"/>
              </a:rPr>
              <a:t>scaler</a:t>
            </a:r>
            <a:r>
              <a:rPr dirty="0" sz="1100" spc="9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95">
                <a:latin typeface="Lucida Sans Unicode"/>
                <a:cs typeface="Lucida Sans Unicode"/>
              </a:rPr>
              <a:t>fit(train_x)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00062" y="8813011"/>
            <a:ext cx="14897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[40]:</a:t>
            </a:r>
            <a:r>
              <a:rPr dirty="0" sz="1100" spc="26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MaxAbsScaler()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806942"/>
            <a:ext cx="5035550" cy="2463800"/>
          </a:xfrm>
          <a:prstGeom prst="rect">
            <a:avLst/>
          </a:prstGeom>
        </p:spPr>
        <p:txBody>
          <a:bodyPr wrap="square" lIns="0" tIns="1066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40"/>
              </a:spcBef>
              <a:tabLst>
                <a:tab pos="478155" algn="l"/>
              </a:tabLst>
            </a:pPr>
            <a:r>
              <a:rPr dirty="0" sz="1100" b="1">
                <a:latin typeface="Georgia"/>
                <a:cs typeface="Georgia"/>
              </a:rPr>
              <a:t>1.0.1	</a:t>
            </a:r>
            <a:r>
              <a:rPr dirty="0" sz="1100" spc="-30" b="1">
                <a:latin typeface="Georgia"/>
                <a:cs typeface="Georgia"/>
              </a:rPr>
              <a:t>Ambiente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en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que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20" b="1">
                <a:latin typeface="Georgia"/>
                <a:cs typeface="Georgia"/>
              </a:rPr>
              <a:t>voy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a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25" b="1">
                <a:latin typeface="Georgia"/>
                <a:cs typeface="Georgia"/>
              </a:rPr>
              <a:t>trabajar</a:t>
            </a:r>
            <a:endParaRPr sz="110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740"/>
              </a:spcBef>
            </a:pPr>
            <a:r>
              <a:rPr dirty="0" sz="1100" spc="-10">
                <a:latin typeface="Georgia"/>
                <a:cs typeface="Georgia"/>
              </a:rPr>
              <a:t>Utilizo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Condas:</a:t>
            </a:r>
            <a:endParaRPr sz="1100">
              <a:latin typeface="Georgia"/>
              <a:cs typeface="Georgia"/>
            </a:endParaRPr>
          </a:p>
          <a:p>
            <a:pPr marL="12700" marR="5080">
              <a:lnSpc>
                <a:spcPct val="154000"/>
              </a:lnSpc>
            </a:pPr>
            <a:r>
              <a:rPr dirty="0" sz="1100" spc="-1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terminal:</a:t>
            </a:r>
            <a:r>
              <a:rPr dirty="0" sz="1100" spc="-1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conda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create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65">
                <a:latin typeface="Georgia"/>
                <a:cs typeface="Georgia"/>
              </a:rPr>
              <a:t>–name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proyectofinalCF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python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pandas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numpy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jupyter </a:t>
            </a:r>
            <a:r>
              <a:rPr dirty="0" sz="1100" spc="-254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Activo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perfil:</a:t>
            </a:r>
            <a:r>
              <a:rPr dirty="0" sz="1100" spc="-1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conda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activate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proyectofinalCF</a:t>
            </a:r>
            <a:endParaRPr sz="1100">
              <a:latin typeface="Georgia"/>
              <a:cs typeface="Georgia"/>
            </a:endParaRPr>
          </a:p>
          <a:p>
            <a:pPr marL="12700" marR="652780">
              <a:lnSpc>
                <a:spcPct val="154000"/>
              </a:lnSpc>
            </a:pPr>
            <a:r>
              <a:rPr dirty="0" sz="1100" spc="-20">
                <a:latin typeface="Georgia"/>
                <a:cs typeface="Georgia"/>
              </a:rPr>
              <a:t>Instalar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pandas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profiling:</a:t>
            </a:r>
            <a:r>
              <a:rPr dirty="0" sz="1100" spc="-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conda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install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-c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conda-forge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pandas-profiling </a:t>
            </a:r>
            <a:r>
              <a:rPr dirty="0" sz="1100" spc="-254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Instalar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seaborn:</a:t>
            </a:r>
            <a:r>
              <a:rPr dirty="0" sz="1100" spc="-1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conda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install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seaborn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-c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conda-forge</a:t>
            </a:r>
            <a:endParaRPr sz="1100">
              <a:latin typeface="Georgia"/>
              <a:cs typeface="Georgia"/>
            </a:endParaRPr>
          </a:p>
          <a:p>
            <a:pPr marL="12700" marR="1591945">
              <a:lnSpc>
                <a:spcPct val="154000"/>
              </a:lnSpc>
            </a:pPr>
            <a:r>
              <a:rPr dirty="0" sz="1100" spc="-20">
                <a:latin typeface="Georgia"/>
                <a:cs typeface="Georgia"/>
              </a:rPr>
              <a:t>Instalas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sklearn:</a:t>
            </a:r>
            <a:r>
              <a:rPr dirty="0" sz="1100" spc="-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conda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install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scikit-learn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-c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conda-forge </a:t>
            </a:r>
            <a:r>
              <a:rPr dirty="0" sz="1100" spc="-254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Instalar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exportados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conda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install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-c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anaconda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nbconvert</a:t>
            </a:r>
            <a:endParaRPr sz="11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35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</a:pPr>
            <a:r>
              <a:rPr dirty="0" sz="1100" spc="-40" b="1">
                <a:latin typeface="Georgia"/>
                <a:cs typeface="Georgia"/>
              </a:rPr>
              <a:t>Las</a:t>
            </a:r>
            <a:r>
              <a:rPr dirty="0" sz="1100" spc="12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librerias</a:t>
            </a:r>
            <a:r>
              <a:rPr dirty="0" sz="1100" spc="125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que</a:t>
            </a:r>
            <a:r>
              <a:rPr dirty="0" sz="1100" spc="120" b="1">
                <a:latin typeface="Georgia"/>
                <a:cs typeface="Georgia"/>
              </a:rPr>
              <a:t> </a:t>
            </a:r>
            <a:r>
              <a:rPr dirty="0" sz="1100" spc="-20" b="1">
                <a:latin typeface="Georgia"/>
                <a:cs typeface="Georgia"/>
              </a:rPr>
              <a:t>voy</a:t>
            </a:r>
            <a:r>
              <a:rPr dirty="0" sz="1100" spc="125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a</a:t>
            </a:r>
            <a:r>
              <a:rPr dirty="0" sz="1100" spc="125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usar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00" y="3270392"/>
            <a:ext cx="5944235" cy="593725"/>
            <a:chOff x="914400" y="3270392"/>
            <a:chExt cx="5944235" cy="593725"/>
          </a:xfrm>
        </p:grpSpPr>
        <p:sp>
          <p:nvSpPr>
            <p:cNvPr id="4" name="object 4"/>
            <p:cNvSpPr/>
            <p:nvPr/>
          </p:nvSpPr>
          <p:spPr>
            <a:xfrm>
              <a:off x="914400" y="3270392"/>
              <a:ext cx="5944235" cy="593725"/>
            </a:xfrm>
            <a:custGeom>
              <a:avLst/>
              <a:gdLst/>
              <a:ahLst/>
              <a:cxnLst/>
              <a:rect l="l" t="t" r="r" b="b"/>
              <a:pathLst>
                <a:path w="5944234" h="59372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567845"/>
                  </a:lnTo>
                  <a:lnTo>
                    <a:pt x="1988" y="577695"/>
                  </a:lnTo>
                  <a:lnTo>
                    <a:pt x="7411" y="585739"/>
                  </a:lnTo>
                  <a:lnTo>
                    <a:pt x="15455" y="591162"/>
                  </a:lnTo>
                  <a:lnTo>
                    <a:pt x="25305" y="593150"/>
                  </a:lnTo>
                  <a:lnTo>
                    <a:pt x="5918371" y="593150"/>
                  </a:lnTo>
                  <a:lnTo>
                    <a:pt x="5928221" y="591162"/>
                  </a:lnTo>
                  <a:lnTo>
                    <a:pt x="5936265" y="585739"/>
                  </a:lnTo>
                  <a:lnTo>
                    <a:pt x="5941688" y="577695"/>
                  </a:lnTo>
                  <a:lnTo>
                    <a:pt x="5943676" y="56784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927052" y="3283044"/>
              <a:ext cx="5918835" cy="568325"/>
            </a:xfrm>
            <a:custGeom>
              <a:avLst/>
              <a:gdLst/>
              <a:ahLst/>
              <a:cxnLst/>
              <a:rect l="l" t="t" r="r" b="b"/>
              <a:pathLst>
                <a:path w="5918834" h="56832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555192"/>
                  </a:lnTo>
                  <a:lnTo>
                    <a:pt x="0" y="562181"/>
                  </a:lnTo>
                  <a:lnTo>
                    <a:pt x="5664" y="567845"/>
                  </a:lnTo>
                  <a:lnTo>
                    <a:pt x="5912706" y="567845"/>
                  </a:lnTo>
                  <a:lnTo>
                    <a:pt x="5918371" y="562181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572795" y="3265918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2F3E9F"/>
                </a:solidFill>
                <a:latin typeface="Lucida Sans Unicode"/>
                <a:cs typeface="Lucida Sans Unicode"/>
              </a:rPr>
              <a:t>[1]: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7" name="object 7"/>
          <p:cNvSpPr txBox="1"/>
          <p:nvPr/>
        </p:nvSpPr>
        <p:spPr>
          <a:xfrm>
            <a:off x="927052" y="3283044"/>
            <a:ext cx="5918835" cy="56832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31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-140" b="1">
                <a:solidFill>
                  <a:srgbClr val="0000FF"/>
                </a:solidFill>
                <a:latin typeface="Cambria"/>
                <a:cs typeface="Cambria"/>
              </a:rPr>
              <a:t>numpy</a:t>
            </a:r>
            <a:r>
              <a:rPr dirty="0" sz="1100" spc="110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25" b="1">
                <a:solidFill>
                  <a:srgbClr val="007F00"/>
                </a:solidFill>
                <a:latin typeface="Cambria"/>
                <a:cs typeface="Cambria"/>
              </a:rPr>
              <a:t>as </a:t>
            </a:r>
            <a:r>
              <a:rPr dirty="0" sz="1100" spc="4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-90" b="1">
                <a:solidFill>
                  <a:srgbClr val="0000FF"/>
                </a:solidFill>
                <a:latin typeface="Cambria"/>
                <a:cs typeface="Cambria"/>
              </a:rPr>
              <a:t>np</a:t>
            </a:r>
            <a:endParaRPr sz="1100">
              <a:latin typeface="Cambria"/>
              <a:cs typeface="Cambria"/>
            </a:endParaRPr>
          </a:p>
          <a:p>
            <a:pPr marL="37465" marR="4417695">
              <a:lnSpc>
                <a:spcPct val="102600"/>
              </a:lnSpc>
            </a:pP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-1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-40" b="1">
                <a:solidFill>
                  <a:srgbClr val="0000FF"/>
                </a:solidFill>
                <a:latin typeface="Cambria"/>
                <a:cs typeface="Cambria"/>
              </a:rPr>
              <a:t>pandas</a:t>
            </a:r>
            <a:r>
              <a:rPr dirty="0" sz="1100" spc="-35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25" b="1">
                <a:solidFill>
                  <a:srgbClr val="007F00"/>
                </a:solidFill>
                <a:latin typeface="Cambria"/>
                <a:cs typeface="Cambria"/>
              </a:rPr>
              <a:t>as</a:t>
            </a:r>
            <a:r>
              <a:rPr dirty="0" sz="1100" spc="3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-85" b="1">
                <a:solidFill>
                  <a:srgbClr val="0000FF"/>
                </a:solidFill>
                <a:latin typeface="Cambria"/>
                <a:cs typeface="Cambria"/>
              </a:rPr>
              <a:t>pd </a:t>
            </a:r>
            <a:r>
              <a:rPr dirty="0" sz="1100" spc="-80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8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110" b="1">
                <a:solidFill>
                  <a:srgbClr val="0000FF"/>
                </a:solidFill>
                <a:latin typeface="Cambria"/>
                <a:cs typeface="Cambria"/>
              </a:rPr>
              <a:t>altair</a:t>
            </a:r>
            <a:r>
              <a:rPr dirty="0" sz="1100" spc="300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25" b="1">
                <a:solidFill>
                  <a:srgbClr val="007F00"/>
                </a:solidFill>
                <a:latin typeface="Cambria"/>
                <a:cs typeface="Cambria"/>
              </a:rPr>
              <a:t>as</a:t>
            </a:r>
            <a:r>
              <a:rPr dirty="0" sz="1100" spc="4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125" b="1">
                <a:solidFill>
                  <a:srgbClr val="0000FF"/>
                </a:solidFill>
                <a:latin typeface="Cambria"/>
                <a:cs typeface="Cambria"/>
              </a:rPr>
              <a:t>alt</a:t>
            </a:r>
            <a:endParaRPr sz="1100">
              <a:latin typeface="Cambria"/>
              <a:cs typeface="Cambr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1700" y="3970412"/>
            <a:ext cx="31070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Georgia"/>
                <a:cs typeface="Georgia"/>
              </a:rPr>
              <a:t>Obtengo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datos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partir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40">
                <a:latin typeface="Georgia"/>
                <a:cs typeface="Georgia"/>
              </a:rPr>
              <a:t>.CSV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generé.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2795" y="4244402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2F3E9F"/>
                </a:solidFill>
                <a:latin typeface="Lucida Sans Unicode"/>
                <a:cs typeface="Lucida Sans Unicode"/>
              </a:rPr>
              <a:t>[2]: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27052" y="4261519"/>
            <a:ext cx="5918835" cy="1269365"/>
          </a:xfrm>
          <a:prstGeom prst="rect">
            <a:avLst/>
          </a:prstGeom>
          <a:solidFill>
            <a:srgbClr val="F7F7F7"/>
          </a:solidFill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10">
                <a:latin typeface="Lucida Sans Unicode"/>
                <a:cs typeface="Lucida Sans Unicode"/>
              </a:rPr>
              <a:t>data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0">
                <a:latin typeface="Lucida Sans Unicode"/>
                <a:cs typeface="Lucida Sans Unicode"/>
              </a:rPr>
              <a:t>p</a:t>
            </a:r>
            <a:r>
              <a:rPr dirty="0" sz="1100" spc="-125">
                <a:latin typeface="Lucida Sans Unicode"/>
                <a:cs typeface="Lucida Sans Unicode"/>
              </a:rPr>
              <a:t>d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20">
                <a:latin typeface="Lucida Sans Unicode"/>
                <a:cs typeface="Lucida Sans Unicode"/>
              </a:rPr>
              <a:t>read_csv(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-15">
                <a:solidFill>
                  <a:srgbClr val="BA2121"/>
                </a:solidFill>
                <a:latin typeface="Lucida Sans Unicode"/>
                <a:cs typeface="Lucida Sans Unicode"/>
              </a:rPr>
              <a:t>Datos_saas_cf_2022.csv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-120">
                <a:latin typeface="Lucida Sans Unicode"/>
                <a:cs typeface="Lucida Sans Unicode"/>
              </a:rPr>
              <a:t>pd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5">
                <a:latin typeface="Lucida Sans Unicode"/>
                <a:cs typeface="Lucida Sans Unicode"/>
              </a:rPr>
              <a:t>options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35">
                <a:latin typeface="Lucida Sans Unicode"/>
                <a:cs typeface="Lucida Sans Unicode"/>
              </a:rPr>
              <a:t>display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100">
                <a:latin typeface="Lucida Sans Unicode"/>
                <a:cs typeface="Lucida Sans Unicode"/>
              </a:rPr>
              <a:t>max_columns</a:t>
            </a:r>
            <a:r>
              <a:rPr dirty="0" sz="1100" spc="-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85" b="1">
                <a:solidFill>
                  <a:srgbClr val="007F00"/>
                </a:solidFill>
                <a:latin typeface="Cambria"/>
                <a:cs typeface="Cambria"/>
              </a:rPr>
              <a:t>None</a:t>
            </a:r>
            <a:endParaRPr sz="1100">
              <a:latin typeface="Cambria"/>
              <a:cs typeface="Cambria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Convertimos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los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-100" i="1">
                <a:solidFill>
                  <a:srgbClr val="3D7A7A"/>
                </a:solidFill>
                <a:latin typeface="Times New Roman"/>
                <a:cs typeface="Times New Roman"/>
              </a:rPr>
              <a:t>NaN</a:t>
            </a:r>
            <a:r>
              <a:rPr dirty="0" sz="1100" spc="13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en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60" i="1">
                <a:solidFill>
                  <a:srgbClr val="3D7A7A"/>
                </a:solidFill>
                <a:latin typeface="Times New Roman"/>
                <a:cs typeface="Times New Roman"/>
              </a:rPr>
              <a:t>0,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ya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0" i="1">
                <a:solidFill>
                  <a:srgbClr val="3D7A7A"/>
                </a:solidFill>
                <a:latin typeface="Times New Roman"/>
                <a:cs typeface="Times New Roman"/>
              </a:rPr>
              <a:t>que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para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5" i="1">
                <a:solidFill>
                  <a:srgbClr val="3D7A7A"/>
                </a:solidFill>
                <a:latin typeface="Times New Roman"/>
                <a:cs typeface="Times New Roman"/>
              </a:rPr>
              <a:t>segun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lo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0" i="1">
                <a:solidFill>
                  <a:srgbClr val="3D7A7A"/>
                </a:solidFill>
                <a:latin typeface="Times New Roman"/>
                <a:cs typeface="Times New Roman"/>
              </a:rPr>
              <a:t>obtenido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80" i="1">
                <a:solidFill>
                  <a:srgbClr val="3D7A7A"/>
                </a:solidFill>
                <a:latin typeface="Times New Roman"/>
                <a:cs typeface="Times New Roman"/>
              </a:rPr>
              <a:t>des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0" i="1">
                <a:solidFill>
                  <a:srgbClr val="3D7A7A"/>
                </a:solidFill>
                <a:latin typeface="Times New Roman"/>
                <a:cs typeface="Times New Roman"/>
              </a:rPr>
              <a:t>sistema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4" i="1">
                <a:solidFill>
                  <a:srgbClr val="3D7A7A"/>
                </a:solidFill>
                <a:latin typeface="Times New Roman"/>
                <a:cs typeface="Times New Roman"/>
              </a:rPr>
              <a:t>si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90" i="1">
                <a:solidFill>
                  <a:srgbClr val="3D7A7A"/>
                </a:solidFill>
                <a:latin typeface="Times New Roman"/>
                <a:cs typeface="Times New Roman"/>
              </a:rPr>
              <a:t>el</a:t>
            </a:r>
            <a:r>
              <a:rPr dirty="0" sz="1100" spc="19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10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105" i="1">
                <a:solidFill>
                  <a:srgbClr val="3D7A7A"/>
                </a:solidFill>
                <a:latin typeface="Times New Roman"/>
                <a:cs typeface="Times New Roman"/>
              </a:rPr>
              <a:t>valor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0" i="1">
                <a:solidFill>
                  <a:srgbClr val="3D7A7A"/>
                </a:solidFill>
                <a:latin typeface="Times New Roman"/>
                <a:cs typeface="Times New Roman"/>
              </a:rPr>
              <a:t>es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80" i="1">
                <a:solidFill>
                  <a:srgbClr val="3D7A7A"/>
                </a:solidFill>
                <a:latin typeface="Times New Roman"/>
                <a:cs typeface="Times New Roman"/>
              </a:rPr>
              <a:t>nulo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para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0" i="1">
                <a:solidFill>
                  <a:srgbClr val="3D7A7A"/>
                </a:solidFill>
                <a:latin typeface="Times New Roman"/>
                <a:cs typeface="Times New Roman"/>
              </a:rPr>
              <a:t>nuestra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20" i="1">
                <a:solidFill>
                  <a:srgbClr val="3D7A7A"/>
                </a:solidFill>
                <a:latin typeface="Times New Roman"/>
                <a:cs typeface="Times New Roman"/>
              </a:rPr>
              <a:t>interpretación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10" i="1">
                <a:solidFill>
                  <a:srgbClr val="3D7A7A"/>
                </a:solidFill>
                <a:latin typeface="Times New Roman"/>
                <a:cs typeface="Times New Roman"/>
              </a:rPr>
              <a:t>es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60" i="1">
                <a:solidFill>
                  <a:srgbClr val="3D7A7A"/>
                </a:solidFill>
                <a:latin typeface="Times New Roman"/>
                <a:cs typeface="Times New Roman"/>
              </a:rPr>
              <a:t>0.</a:t>
            </a:r>
            <a:endParaRPr sz="1100">
              <a:latin typeface="Times New Roman"/>
              <a:cs typeface="Times New Roman"/>
            </a:endParaRPr>
          </a:p>
          <a:p>
            <a:pPr marL="37465" marR="4345305">
              <a:lnSpc>
                <a:spcPct val="102600"/>
              </a:lnSpc>
              <a:spcBef>
                <a:spcPts val="100"/>
              </a:spcBef>
            </a:pPr>
            <a:r>
              <a:rPr dirty="0" sz="1100" spc="-10">
                <a:latin typeface="Lucida Sans Unicode"/>
                <a:cs typeface="Lucida Sans Unicode"/>
              </a:rPr>
              <a:t>data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data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40">
                <a:latin typeface="Lucida Sans Unicode"/>
                <a:cs typeface="Lucida Sans Unicode"/>
              </a:rPr>
              <a:t>fillna(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210">
                <a:latin typeface="Lucida Sans Unicode"/>
                <a:cs typeface="Lucida Sans Unicode"/>
              </a:rPr>
              <a:t>)  </a:t>
            </a:r>
            <a:r>
              <a:rPr dirty="0" sz="1100" spc="-10">
                <a:latin typeface="Lucida Sans Unicode"/>
                <a:cs typeface="Lucida Sans Unicode"/>
              </a:rPr>
              <a:t>data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0" i="1">
                <a:solidFill>
                  <a:srgbClr val="3D7A7A"/>
                </a:solidFill>
                <a:latin typeface="Times New Roman"/>
                <a:cs typeface="Times New Roman"/>
              </a:rPr>
              <a:t>pd.options.display.max_columns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4" i="1">
                <a:solidFill>
                  <a:srgbClr val="3D7A7A"/>
                </a:solidFill>
                <a:latin typeface="Times New Roman"/>
                <a:cs typeface="Times New Roman"/>
              </a:rPr>
              <a:t>:</a:t>
            </a:r>
            <a:r>
              <a:rPr dirty="0" sz="1100" spc="29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20</a:t>
            </a:r>
            <a:endParaRPr sz="1100">
              <a:latin typeface="Times New Roman"/>
              <a:cs typeface="Times New Roman"/>
            </a:endParaRPr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53745" y="5641344"/>
          <a:ext cx="5556885" cy="345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3380"/>
                <a:gridCol w="468630"/>
                <a:gridCol w="591820"/>
                <a:gridCol w="836930"/>
                <a:gridCol w="555625"/>
                <a:gridCol w="1610360"/>
                <a:gridCol w="109854"/>
                <a:gridCol w="764539"/>
                <a:gridCol w="250825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13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[2]: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pe_id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period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65">
                          <a:latin typeface="Lucida Sans Unicode"/>
                          <a:cs typeface="Lucida Sans Unicode"/>
                        </a:rPr>
                        <a:t>com_id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region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75">
                          <a:latin typeface="Lucida Sans Unicode"/>
                          <a:cs typeface="Lucida Sans Unicode"/>
                        </a:rPr>
                        <a:t>qty_bills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15725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Región</a:t>
                      </a:r>
                      <a:r>
                        <a:rPr dirty="0" sz="1100" spc="18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Metropolitana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15726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Región</a:t>
                      </a:r>
                      <a:r>
                        <a:rPr dirty="0" sz="1100" spc="18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Metropolitana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15727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2022-03-01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Región</a:t>
                      </a:r>
                      <a:r>
                        <a:rPr dirty="0" sz="1100" spc="18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Metropolitana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15728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2022-04-01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Región</a:t>
                      </a:r>
                      <a:r>
                        <a:rPr dirty="0" sz="1100" spc="18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Metropolitana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15729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2022-05-01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Región</a:t>
                      </a:r>
                      <a:r>
                        <a:rPr dirty="0" sz="1100" spc="18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Metropolitana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28.0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  <a:tabLst>
                          <a:tab pos="435609" algn="l"/>
                        </a:tabLst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	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99465" marR="3175">
                        <a:lnSpc>
                          <a:spcPts val="1255"/>
                        </a:lnSpc>
                        <a:tabLst>
                          <a:tab pos="1454150" algn="l"/>
                        </a:tabLst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	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534693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2022-04-01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59396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Región</a:t>
                      </a:r>
                      <a:r>
                        <a:rPr dirty="0" sz="1100" spc="18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Metropolitana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534720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58374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Región</a:t>
                      </a:r>
                      <a:r>
                        <a:rPr dirty="0" sz="1100" spc="18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Metropolitana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535768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55427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Región</a:t>
                      </a:r>
                      <a:r>
                        <a:rPr dirty="0" sz="1100" spc="18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Metropolitana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535807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56746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Región</a:t>
                      </a:r>
                      <a:r>
                        <a:rPr dirty="0" sz="1100" spc="18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Metropolitana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 marR="317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535815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56829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 spc="30">
                          <a:latin typeface="Lucida Sans Unicode"/>
                          <a:cs typeface="Lucida Sans Unicode"/>
                        </a:rPr>
                        <a:t>Bío</a:t>
                      </a:r>
                      <a:r>
                        <a:rPr dirty="0" sz="1100" spc="16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30">
                          <a:latin typeface="Lucida Sans Unicode"/>
                          <a:cs typeface="Lucida Sans Unicode"/>
                        </a:rPr>
                        <a:t>Bío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81660">
                        <a:lnSpc>
                          <a:spcPts val="1280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0.0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344157">
                <a:tc gridSpan="9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913765">
                        <a:lnSpc>
                          <a:spcPct val="100000"/>
                        </a:lnSpc>
                        <a:tabLst>
                          <a:tab pos="1859280" algn="l"/>
                          <a:tab pos="2586355" algn="l"/>
                          <a:tab pos="3459479" algn="l"/>
                          <a:tab pos="4623435" algn="l"/>
                        </a:tabLst>
                      </a:pPr>
                      <a:r>
                        <a:rPr dirty="0" sz="1100" spc="100">
                          <a:latin typeface="Lucida Sans Unicode"/>
                          <a:cs typeface="Lucida Sans Unicode"/>
                        </a:rPr>
                        <a:t>total_bills	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qty_pays	</a:t>
                      </a:r>
                      <a:r>
                        <a:rPr dirty="0" sz="1100" spc="30">
                          <a:latin typeface="Lucida Sans Unicode"/>
                          <a:cs typeface="Lucida Sans Unicode"/>
                        </a:rPr>
                        <a:t>total_pays	</a:t>
                      </a: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	</a:t>
                      </a:r>
                      <a:r>
                        <a:rPr dirty="0" sz="1100" spc="50">
                          <a:latin typeface="Lucida Sans Unicode"/>
                          <a:cs typeface="Lucida Sans Unicode"/>
                        </a:rPr>
                        <a:t>total_adjust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65837">
                <a:tc gridSpan="2">
                  <a:txBody>
                    <a:bodyPr/>
                    <a:lstStyle/>
                    <a:p>
                      <a:pPr algn="ctr" marL="4064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8431524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7088303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61785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62246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 gridSpan="2">
                  <a:txBody>
                    <a:bodyPr/>
                    <a:lstStyle/>
                    <a:p>
                      <a:pPr algn="ctr"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7479634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7266759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4546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126209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algn="ctr"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6624352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5920854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 gridSpan="2">
                  <a:txBody>
                    <a:bodyPr/>
                    <a:lstStyle/>
                    <a:p>
                      <a:pPr algn="ctr"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6769028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6957274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 gridSpan="2">
                  <a:txBody>
                    <a:bodyPr/>
                    <a:lstStyle/>
                    <a:p>
                      <a:pPr algn="ctr" marL="4064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6188440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 marR="317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5809670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1750">
                        <a:lnSpc>
                          <a:spcPts val="123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3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08634">
                        <a:lnSpc>
                          <a:spcPts val="123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74295">
                        <a:lnSpc>
                          <a:spcPts val="123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217804" marR="3175">
                        <a:lnSpc>
                          <a:spcPts val="123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ts val="123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6183008" y="7867839"/>
            <a:ext cx="984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">
                <a:latin typeface="Lucida Sans Unicode"/>
                <a:cs typeface="Lucida Sans Unicode"/>
              </a:rPr>
              <a:t>\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914389"/>
            <a:ext cx="5944235" cy="593725"/>
            <a:chOff x="914400" y="914389"/>
            <a:chExt cx="5944235" cy="593725"/>
          </a:xfrm>
        </p:grpSpPr>
        <p:sp>
          <p:nvSpPr>
            <p:cNvPr id="3" name="object 3"/>
            <p:cNvSpPr/>
            <p:nvPr/>
          </p:nvSpPr>
          <p:spPr>
            <a:xfrm>
              <a:off x="914400" y="914389"/>
              <a:ext cx="5944235" cy="593725"/>
            </a:xfrm>
            <a:custGeom>
              <a:avLst/>
              <a:gdLst/>
              <a:ahLst/>
              <a:cxnLst/>
              <a:rect l="l" t="t" r="r" b="b"/>
              <a:pathLst>
                <a:path w="5944234" h="59372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567845"/>
                  </a:lnTo>
                  <a:lnTo>
                    <a:pt x="1988" y="577695"/>
                  </a:lnTo>
                  <a:lnTo>
                    <a:pt x="7411" y="585739"/>
                  </a:lnTo>
                  <a:lnTo>
                    <a:pt x="15455" y="591162"/>
                  </a:lnTo>
                  <a:lnTo>
                    <a:pt x="25305" y="593150"/>
                  </a:lnTo>
                  <a:lnTo>
                    <a:pt x="5918371" y="593150"/>
                  </a:lnTo>
                  <a:lnTo>
                    <a:pt x="5928221" y="591162"/>
                  </a:lnTo>
                  <a:lnTo>
                    <a:pt x="5936265" y="585739"/>
                  </a:lnTo>
                  <a:lnTo>
                    <a:pt x="5941688" y="577695"/>
                  </a:lnTo>
                  <a:lnTo>
                    <a:pt x="5943676" y="56784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927052" y="927042"/>
              <a:ext cx="5918835" cy="568325"/>
            </a:xfrm>
            <a:custGeom>
              <a:avLst/>
              <a:gdLst/>
              <a:ahLst/>
              <a:cxnLst/>
              <a:rect l="l" t="t" r="r" b="b"/>
              <a:pathLst>
                <a:path w="5918834" h="56832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555192"/>
                  </a:lnTo>
                  <a:lnTo>
                    <a:pt x="0" y="562181"/>
                  </a:lnTo>
                  <a:lnTo>
                    <a:pt x="5664" y="567845"/>
                  </a:lnTo>
                  <a:lnTo>
                    <a:pt x="5912706" y="567845"/>
                  </a:lnTo>
                  <a:lnTo>
                    <a:pt x="5918371" y="562181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/>
          <p:nvPr/>
        </p:nvSpPr>
        <p:spPr>
          <a:xfrm>
            <a:off x="500062" y="909915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[41]: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27052" y="927042"/>
            <a:ext cx="5918835" cy="56832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25">
                <a:latin typeface="Lucida Sans Unicode"/>
                <a:cs typeface="Lucida Sans Unicode"/>
              </a:rPr>
              <a:t>train_x_scaled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scaler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5">
                <a:latin typeface="Lucida Sans Unicode"/>
                <a:cs typeface="Lucida Sans Unicode"/>
              </a:rPr>
              <a:t>transform(train_x)</a:t>
            </a:r>
            <a:endParaRPr sz="1100">
              <a:latin typeface="Lucida Sans Unicode"/>
              <a:cs typeface="Lucida Sans Unicode"/>
            </a:endParaRPr>
          </a:p>
          <a:p>
            <a:pPr marL="37465" marR="2962910">
              <a:lnSpc>
                <a:spcPct val="102600"/>
              </a:lnSpc>
            </a:pPr>
            <a:r>
              <a:rPr dirty="0" sz="1100" spc="20">
                <a:latin typeface="Lucida Sans Unicode"/>
                <a:cs typeface="Lucida Sans Unicode"/>
              </a:rPr>
              <a:t>val_x_scaled</a:t>
            </a:r>
            <a:r>
              <a:rPr dirty="0" sz="1100" spc="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3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scaler</a:t>
            </a:r>
            <a:r>
              <a:rPr dirty="0" sz="1100" spc="4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0">
                <a:latin typeface="Lucida Sans Unicode"/>
                <a:cs typeface="Lucida Sans Unicode"/>
              </a:rPr>
              <a:t>transform(val_x) </a:t>
            </a:r>
            <a:r>
              <a:rPr dirty="0" sz="1100" spc="45"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test_x_scaled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scaler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30">
                <a:latin typeface="Lucida Sans Unicode"/>
                <a:cs typeface="Lucida Sans Unicode"/>
              </a:rPr>
              <a:t>transform(test_x)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01700" y="1622257"/>
            <a:ext cx="5073650" cy="549275"/>
          </a:xfrm>
          <a:prstGeom prst="rect">
            <a:avLst/>
          </a:prstGeom>
        </p:spPr>
        <p:txBody>
          <a:bodyPr wrap="square" lIns="0" tIns="1066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40"/>
              </a:spcBef>
              <a:tabLst>
                <a:tab pos="478155" algn="l"/>
              </a:tabLst>
            </a:pPr>
            <a:r>
              <a:rPr dirty="0" sz="1100" spc="10" b="1">
                <a:latin typeface="Georgia"/>
                <a:cs typeface="Georgia"/>
              </a:rPr>
              <a:t>1.1.4	</a:t>
            </a:r>
            <a:r>
              <a:rPr dirty="0" sz="1100" spc="-50" b="1">
                <a:latin typeface="Georgia"/>
                <a:cs typeface="Georgia"/>
              </a:rPr>
              <a:t>Seleccionamos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modelo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30" b="1">
                <a:latin typeface="Georgia"/>
                <a:cs typeface="Georgia"/>
              </a:rPr>
              <a:t>‘Regresión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25" b="1">
                <a:latin typeface="Georgia"/>
                <a:cs typeface="Georgia"/>
              </a:rPr>
              <a:t>logística’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40" b="1">
                <a:latin typeface="Georgia"/>
                <a:cs typeface="Georgia"/>
              </a:rPr>
              <a:t>y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lo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entrenamos:</a:t>
            </a:r>
            <a:endParaRPr sz="110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740"/>
              </a:spcBef>
            </a:pPr>
            <a:r>
              <a:rPr dirty="0" sz="1100" spc="-30">
                <a:latin typeface="Georgia"/>
                <a:cs typeface="Georgia"/>
              </a:rPr>
              <a:t>Importamos: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914400" y="2256103"/>
            <a:ext cx="5944235" cy="249554"/>
            <a:chOff x="914400" y="2256103"/>
            <a:chExt cx="5944235" cy="249554"/>
          </a:xfrm>
        </p:grpSpPr>
        <p:sp>
          <p:nvSpPr>
            <p:cNvPr id="9" name="object 9"/>
            <p:cNvSpPr/>
            <p:nvPr/>
          </p:nvSpPr>
          <p:spPr>
            <a:xfrm>
              <a:off x="914400" y="2256103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927052" y="2268756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/>
          <p:nvPr/>
        </p:nvSpPr>
        <p:spPr>
          <a:xfrm>
            <a:off x="500062" y="2251620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[42]: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27052" y="2268756"/>
            <a:ext cx="5918835" cy="2241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50" b="1">
                <a:solidFill>
                  <a:srgbClr val="007F00"/>
                </a:solidFill>
                <a:latin typeface="Cambria"/>
                <a:cs typeface="Cambria"/>
              </a:rPr>
              <a:t>from</a:t>
            </a:r>
            <a:r>
              <a:rPr dirty="0" sz="1100" spc="15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35" b="1">
                <a:solidFill>
                  <a:srgbClr val="0000FF"/>
                </a:solidFill>
                <a:latin typeface="Cambria"/>
                <a:cs typeface="Cambria"/>
              </a:rPr>
              <a:t>sklearn.linear_model </a:t>
            </a:r>
            <a:r>
              <a:rPr dirty="0" sz="1100" spc="55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33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LogisticRegression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01700" y="2611957"/>
            <a:ext cx="5969000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99"/>
              </a:lnSpc>
              <a:spcBef>
                <a:spcPts val="55"/>
              </a:spcBef>
            </a:pPr>
            <a:r>
              <a:rPr dirty="0" sz="1100" spc="-25">
                <a:latin typeface="Georgia"/>
                <a:cs typeface="Georgia"/>
              </a:rPr>
              <a:t>Creamos</a:t>
            </a:r>
            <a:r>
              <a:rPr dirty="0" sz="1100" spc="12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objeto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tipo</a:t>
            </a:r>
            <a:r>
              <a:rPr dirty="0" sz="1100" spc="12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LogisticRegression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al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cual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entrenamos</a:t>
            </a:r>
            <a:r>
              <a:rPr dirty="0" sz="1100" spc="12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nuestras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variables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definidas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previamente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914400" y="3060846"/>
            <a:ext cx="5944235" cy="421640"/>
            <a:chOff x="914400" y="3060846"/>
            <a:chExt cx="5944235" cy="421640"/>
          </a:xfrm>
        </p:grpSpPr>
        <p:sp>
          <p:nvSpPr>
            <p:cNvPr id="15" name="object 15"/>
            <p:cNvSpPr/>
            <p:nvPr/>
          </p:nvSpPr>
          <p:spPr>
            <a:xfrm>
              <a:off x="914400" y="3060846"/>
              <a:ext cx="5944235" cy="421640"/>
            </a:xfrm>
            <a:custGeom>
              <a:avLst/>
              <a:gdLst/>
              <a:ahLst/>
              <a:cxnLst/>
              <a:rect l="l" t="t" r="r" b="b"/>
              <a:pathLst>
                <a:path w="5944234" h="421639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395768"/>
                  </a:lnTo>
                  <a:lnTo>
                    <a:pt x="1988" y="405618"/>
                  </a:lnTo>
                  <a:lnTo>
                    <a:pt x="7411" y="413662"/>
                  </a:lnTo>
                  <a:lnTo>
                    <a:pt x="15455" y="419085"/>
                  </a:lnTo>
                  <a:lnTo>
                    <a:pt x="25305" y="421073"/>
                  </a:lnTo>
                  <a:lnTo>
                    <a:pt x="5918371" y="421073"/>
                  </a:lnTo>
                  <a:lnTo>
                    <a:pt x="5928221" y="419085"/>
                  </a:lnTo>
                  <a:lnTo>
                    <a:pt x="5936265" y="413662"/>
                  </a:lnTo>
                  <a:lnTo>
                    <a:pt x="5941688" y="405618"/>
                  </a:lnTo>
                  <a:lnTo>
                    <a:pt x="5943676" y="395768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927052" y="3073499"/>
              <a:ext cx="5918835" cy="396240"/>
            </a:xfrm>
            <a:custGeom>
              <a:avLst/>
              <a:gdLst/>
              <a:ahLst/>
              <a:cxnLst/>
              <a:rect l="l" t="t" r="r" b="b"/>
              <a:pathLst>
                <a:path w="5918834" h="39623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383115"/>
                  </a:lnTo>
                  <a:lnTo>
                    <a:pt x="0" y="390103"/>
                  </a:lnTo>
                  <a:lnTo>
                    <a:pt x="5664" y="395768"/>
                  </a:lnTo>
                  <a:lnTo>
                    <a:pt x="5912706" y="395768"/>
                  </a:lnTo>
                  <a:lnTo>
                    <a:pt x="5918371" y="390103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 txBox="1"/>
          <p:nvPr/>
        </p:nvSpPr>
        <p:spPr>
          <a:xfrm>
            <a:off x="500062" y="3056367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[43]: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27052" y="3073499"/>
            <a:ext cx="5918835" cy="3962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185">
                <a:latin typeface="Lucida Sans Unicode"/>
                <a:cs typeface="Lucida Sans Unicode"/>
              </a:rPr>
              <a:t>lr</a:t>
            </a:r>
            <a:r>
              <a:rPr dirty="0" sz="1100" spc="18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LogisticRegression(C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40">
                <a:solidFill>
                  <a:srgbClr val="666666"/>
                </a:solidFill>
                <a:latin typeface="Lucida Sans Unicode"/>
                <a:cs typeface="Lucida Sans Unicode"/>
              </a:rPr>
              <a:t>0.01</a:t>
            </a: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90">
                <a:latin typeface="Lucida Sans Unicode"/>
                <a:cs typeface="Lucida Sans Unicode"/>
              </a:rPr>
              <a:t>lr</a:t>
            </a:r>
            <a:r>
              <a:rPr dirty="0" sz="1100" spc="9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90">
                <a:latin typeface="Lucida Sans Unicode"/>
                <a:cs typeface="Lucida Sans Unicode"/>
              </a:rPr>
              <a:t>fit(train_x_scaled,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75">
                <a:latin typeface="Lucida Sans Unicode"/>
                <a:cs typeface="Lucida Sans Unicode"/>
              </a:rPr>
              <a:t>train_y)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00062" y="3588790"/>
            <a:ext cx="6101080" cy="152527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41402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15">
                <a:latin typeface="Lucida Sans Unicode"/>
                <a:cs typeface="Lucida Sans Unicode"/>
              </a:rPr>
              <a:t>/home/dario/anaconda3/envs/proyectofinalCF/lib/python3.10/site- 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packages/sklearn/utils/validation.py:1111:</a:t>
            </a:r>
            <a:r>
              <a:rPr dirty="0" sz="1100" spc="25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DataConversionWarning:</a:t>
            </a:r>
            <a:r>
              <a:rPr dirty="0" sz="1100" spc="-25">
                <a:latin typeface="Lucida Sans Unicode"/>
                <a:cs typeface="Lucida Sans Unicode"/>
              </a:rPr>
              <a:t> </a:t>
            </a:r>
            <a:r>
              <a:rPr dirty="0" sz="1100" spc="-190">
                <a:latin typeface="Lucida Sans Unicode"/>
                <a:cs typeface="Lucida Sans Unicode"/>
              </a:rPr>
              <a:t>A</a:t>
            </a:r>
            <a:r>
              <a:rPr dirty="0" sz="1100" spc="-185">
                <a:latin typeface="Lucida Sans Unicode"/>
                <a:cs typeface="Lucida Sans Unicode"/>
              </a:rPr>
              <a:t> </a:t>
            </a:r>
            <a:r>
              <a:rPr dirty="0" sz="1100" spc="-85">
                <a:latin typeface="Lucida Sans Unicode"/>
                <a:cs typeface="Lucida Sans Unicode"/>
              </a:rPr>
              <a:t>column- </a:t>
            </a:r>
            <a:r>
              <a:rPr dirty="0" sz="1100" spc="-8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vector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y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0">
                <a:latin typeface="Lucida Sans Unicode"/>
                <a:cs typeface="Lucida Sans Unicode"/>
              </a:rPr>
              <a:t>was</a:t>
            </a:r>
            <a:r>
              <a:rPr dirty="0" sz="1100" spc="-15">
                <a:latin typeface="Lucida Sans Unicode"/>
                <a:cs typeface="Lucida Sans Unicode"/>
              </a:rPr>
              <a:t> </a:t>
            </a:r>
            <a:r>
              <a:rPr dirty="0" sz="1100" spc="-50">
                <a:latin typeface="Lucida Sans Unicode"/>
                <a:cs typeface="Lucida Sans Unicode"/>
              </a:rPr>
              <a:t>passed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135">
                <a:latin typeface="Lucida Sans Unicode"/>
                <a:cs typeface="Lucida Sans Unicode"/>
              </a:rPr>
              <a:t>when</a:t>
            </a:r>
            <a:r>
              <a:rPr dirty="0" sz="1100" spc="15"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a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1d</a:t>
            </a:r>
            <a:r>
              <a:rPr dirty="0" sz="1100" spc="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array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0">
                <a:latin typeface="Lucida Sans Unicode"/>
                <a:cs typeface="Lucida Sans Unicode"/>
              </a:rPr>
              <a:t>was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expected.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Please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change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the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60">
                <a:latin typeface="Lucida Sans Unicode"/>
                <a:cs typeface="Lucida Sans Unicode"/>
              </a:rPr>
              <a:t>shape  </a:t>
            </a:r>
            <a:r>
              <a:rPr dirty="0" sz="1100" spc="30">
                <a:latin typeface="Lucida Sans Unicode"/>
                <a:cs typeface="Lucida Sans Unicode"/>
              </a:rPr>
              <a:t>of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y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(n_samples,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215">
                <a:latin typeface="Lucida Sans Unicode"/>
                <a:cs typeface="Lucida Sans Unicode"/>
              </a:rPr>
              <a:t>),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60">
                <a:latin typeface="Lucida Sans Unicode"/>
                <a:cs typeface="Lucida Sans Unicode"/>
              </a:rPr>
              <a:t>for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80">
                <a:latin typeface="Lucida Sans Unicode"/>
                <a:cs typeface="Lucida Sans Unicode"/>
              </a:rPr>
              <a:t>example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-15">
                <a:latin typeface="Lucida Sans Unicode"/>
                <a:cs typeface="Lucida Sans Unicode"/>
              </a:rPr>
              <a:t>using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ravel().</a:t>
            </a:r>
            <a:endParaRPr sz="1100">
              <a:latin typeface="Lucida Sans Unicode"/>
              <a:cs typeface="Lucida Sans Unicode"/>
            </a:endParaRPr>
          </a:p>
          <a:p>
            <a:pPr marL="559435">
              <a:lnSpc>
                <a:spcPct val="100000"/>
              </a:lnSpc>
              <a:spcBef>
                <a:spcPts val="35"/>
              </a:spcBef>
            </a:pPr>
            <a:r>
              <a:rPr dirty="0" sz="1100" spc="-5">
                <a:latin typeface="Lucida Sans Unicode"/>
                <a:cs typeface="Lucida Sans Unicode"/>
              </a:rPr>
              <a:t>y</a:t>
            </a:r>
            <a:r>
              <a:rPr dirty="0" sz="1100" spc="-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latin typeface="Lucida Sans Unicode"/>
                <a:cs typeface="Lucida Sans Unicode"/>
              </a:rPr>
              <a:t>=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20">
                <a:latin typeface="Lucida Sans Unicode"/>
                <a:cs typeface="Lucida Sans Unicode"/>
              </a:rPr>
              <a:t>column_or_1d(y,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55">
                <a:latin typeface="Lucida Sans Unicode"/>
                <a:cs typeface="Lucida Sans Unicode"/>
              </a:rPr>
              <a:t>warn=True)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69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[43]:</a:t>
            </a:r>
            <a:r>
              <a:rPr dirty="0" sz="1100" spc="240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">
                <a:latin typeface="Lucida Sans Unicode"/>
                <a:cs typeface="Lucida Sans Unicode"/>
              </a:rPr>
              <a:t>LogisticRegression(C=0.01)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414020">
              <a:lnSpc>
                <a:spcPct val="100000"/>
              </a:lnSpc>
            </a:pPr>
            <a:r>
              <a:rPr dirty="0" sz="1100" spc="-25">
                <a:latin typeface="Georgia"/>
                <a:cs typeface="Georgia"/>
              </a:rPr>
              <a:t>Evaluamos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7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modelo: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914400" y="5173301"/>
            <a:ext cx="5944235" cy="421640"/>
            <a:chOff x="914400" y="5173301"/>
            <a:chExt cx="5944235" cy="421640"/>
          </a:xfrm>
        </p:grpSpPr>
        <p:sp>
          <p:nvSpPr>
            <p:cNvPr id="21" name="object 21"/>
            <p:cNvSpPr/>
            <p:nvPr/>
          </p:nvSpPr>
          <p:spPr>
            <a:xfrm>
              <a:off x="914400" y="5173301"/>
              <a:ext cx="5944235" cy="421640"/>
            </a:xfrm>
            <a:custGeom>
              <a:avLst/>
              <a:gdLst/>
              <a:ahLst/>
              <a:cxnLst/>
              <a:rect l="l" t="t" r="r" b="b"/>
              <a:pathLst>
                <a:path w="5944234" h="421639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395768"/>
                  </a:lnTo>
                  <a:lnTo>
                    <a:pt x="1988" y="405618"/>
                  </a:lnTo>
                  <a:lnTo>
                    <a:pt x="7411" y="413662"/>
                  </a:lnTo>
                  <a:lnTo>
                    <a:pt x="15455" y="419085"/>
                  </a:lnTo>
                  <a:lnTo>
                    <a:pt x="25305" y="421073"/>
                  </a:lnTo>
                  <a:lnTo>
                    <a:pt x="5918371" y="421073"/>
                  </a:lnTo>
                  <a:lnTo>
                    <a:pt x="5928221" y="419085"/>
                  </a:lnTo>
                  <a:lnTo>
                    <a:pt x="5936265" y="413662"/>
                  </a:lnTo>
                  <a:lnTo>
                    <a:pt x="5941688" y="405618"/>
                  </a:lnTo>
                  <a:lnTo>
                    <a:pt x="5943676" y="395768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927052" y="5185954"/>
              <a:ext cx="5918835" cy="396240"/>
            </a:xfrm>
            <a:custGeom>
              <a:avLst/>
              <a:gdLst/>
              <a:ahLst/>
              <a:cxnLst/>
              <a:rect l="l" t="t" r="r" b="b"/>
              <a:pathLst>
                <a:path w="5918834" h="39623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383115"/>
                  </a:lnTo>
                  <a:lnTo>
                    <a:pt x="0" y="390103"/>
                  </a:lnTo>
                  <a:lnTo>
                    <a:pt x="5664" y="395768"/>
                  </a:lnTo>
                  <a:lnTo>
                    <a:pt x="5912706" y="395768"/>
                  </a:lnTo>
                  <a:lnTo>
                    <a:pt x="5918371" y="390103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/>
          <p:cNvSpPr txBox="1"/>
          <p:nvPr/>
        </p:nvSpPr>
        <p:spPr>
          <a:xfrm>
            <a:off x="500062" y="5168822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[44]: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27052" y="5185954"/>
            <a:ext cx="5918835" cy="3962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25">
                <a:latin typeface="Lucida Sans Unicode"/>
                <a:cs typeface="Lucida Sans Unicode"/>
              </a:rPr>
              <a:t>train_pred</a:t>
            </a:r>
            <a:r>
              <a:rPr dirty="0" sz="1100" spc="2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l</a:t>
            </a:r>
            <a:r>
              <a:rPr dirty="0" sz="1100" spc="215">
                <a:latin typeface="Lucida Sans Unicode"/>
                <a:cs typeface="Lucida Sans Unicode"/>
              </a:rPr>
              <a:t>r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5">
                <a:latin typeface="Lucida Sans Unicode"/>
                <a:cs typeface="Lucida Sans Unicode"/>
              </a:rPr>
              <a:t>predict(train_x_scaled)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10">
                <a:latin typeface="Lucida Sans Unicode"/>
                <a:cs typeface="Lucida Sans Unicode"/>
              </a:rPr>
              <a:t>val_pred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0">
                <a:latin typeface="Lucida Sans Unicode"/>
                <a:cs typeface="Lucida Sans Unicode"/>
              </a:rPr>
              <a:t>lr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0">
                <a:latin typeface="Lucida Sans Unicode"/>
                <a:cs typeface="Lucida Sans Unicode"/>
              </a:rPr>
              <a:t>predict(val_x_scaled)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901700" y="5701244"/>
            <a:ext cx="14662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Georgia"/>
                <a:cs typeface="Georgia"/>
              </a:rPr>
              <a:t>Revisamos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métricas: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914400" y="5954219"/>
            <a:ext cx="5944235" cy="593725"/>
            <a:chOff x="914400" y="5954219"/>
            <a:chExt cx="5944235" cy="593725"/>
          </a:xfrm>
        </p:grpSpPr>
        <p:sp>
          <p:nvSpPr>
            <p:cNvPr id="27" name="object 27"/>
            <p:cNvSpPr/>
            <p:nvPr/>
          </p:nvSpPr>
          <p:spPr>
            <a:xfrm>
              <a:off x="914400" y="5954219"/>
              <a:ext cx="5944235" cy="593725"/>
            </a:xfrm>
            <a:custGeom>
              <a:avLst/>
              <a:gdLst/>
              <a:ahLst/>
              <a:cxnLst/>
              <a:rect l="l" t="t" r="r" b="b"/>
              <a:pathLst>
                <a:path w="5944234" h="59372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567845"/>
                  </a:lnTo>
                  <a:lnTo>
                    <a:pt x="1988" y="577695"/>
                  </a:lnTo>
                  <a:lnTo>
                    <a:pt x="7411" y="585739"/>
                  </a:lnTo>
                  <a:lnTo>
                    <a:pt x="15455" y="591162"/>
                  </a:lnTo>
                  <a:lnTo>
                    <a:pt x="25305" y="593150"/>
                  </a:lnTo>
                  <a:lnTo>
                    <a:pt x="5918371" y="593150"/>
                  </a:lnTo>
                  <a:lnTo>
                    <a:pt x="5928221" y="591162"/>
                  </a:lnTo>
                  <a:lnTo>
                    <a:pt x="5936265" y="585739"/>
                  </a:lnTo>
                  <a:lnTo>
                    <a:pt x="5941688" y="577695"/>
                  </a:lnTo>
                  <a:lnTo>
                    <a:pt x="5943676" y="56784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/>
            <p:cNvSpPr/>
            <p:nvPr/>
          </p:nvSpPr>
          <p:spPr>
            <a:xfrm>
              <a:off x="927052" y="5966872"/>
              <a:ext cx="5918835" cy="568325"/>
            </a:xfrm>
            <a:custGeom>
              <a:avLst/>
              <a:gdLst/>
              <a:ahLst/>
              <a:cxnLst/>
              <a:rect l="l" t="t" r="r" b="b"/>
              <a:pathLst>
                <a:path w="5918834" h="56832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555192"/>
                  </a:lnTo>
                  <a:lnTo>
                    <a:pt x="0" y="562181"/>
                  </a:lnTo>
                  <a:lnTo>
                    <a:pt x="5664" y="567845"/>
                  </a:lnTo>
                  <a:lnTo>
                    <a:pt x="5912706" y="567845"/>
                  </a:lnTo>
                  <a:lnTo>
                    <a:pt x="5918371" y="562181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9" name="object 29"/>
          <p:cNvSpPr txBox="1"/>
          <p:nvPr/>
        </p:nvSpPr>
        <p:spPr>
          <a:xfrm>
            <a:off x="500062" y="5949745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[45]: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927052" y="5966872"/>
            <a:ext cx="5918835" cy="56832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50" b="1">
                <a:solidFill>
                  <a:srgbClr val="007F00"/>
                </a:solidFill>
                <a:latin typeface="Cambria"/>
                <a:cs typeface="Cambria"/>
              </a:rPr>
              <a:t>from</a:t>
            </a:r>
            <a:r>
              <a:rPr dirty="0" sz="1100" spc="155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40" b="1">
                <a:solidFill>
                  <a:srgbClr val="0000FF"/>
                </a:solidFill>
                <a:latin typeface="Cambria"/>
                <a:cs typeface="Cambria"/>
              </a:rPr>
              <a:t>sklearn.metrics </a:t>
            </a:r>
            <a:r>
              <a:rPr dirty="0" sz="1100" spc="55" b="1">
                <a:solidFill>
                  <a:srgbClr val="0000FF"/>
                </a:solidFill>
                <a:latin typeface="Cambria"/>
                <a:cs typeface="Cambria"/>
              </a:rPr>
              <a:t> </a:t>
            </a:r>
            <a:r>
              <a:rPr dirty="0" sz="1100" spc="-15" b="1">
                <a:solidFill>
                  <a:srgbClr val="007F00"/>
                </a:solidFill>
                <a:latin typeface="Cambria"/>
                <a:cs typeface="Cambria"/>
              </a:rPr>
              <a:t>import</a:t>
            </a:r>
            <a:r>
              <a:rPr dirty="0" sz="1100" spc="34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 spc="-5">
                <a:latin typeface="Lucida Sans Unicode"/>
                <a:cs typeface="Lucida Sans Unicode"/>
              </a:rPr>
              <a:t>accuracy_score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</a:pPr>
            <a:r>
              <a:rPr dirty="0" sz="1100" spc="35">
                <a:latin typeface="Lucida Sans Unicode"/>
                <a:cs typeface="Lucida Sans Unicode"/>
              </a:rPr>
              <a:t>accuracy_score(train_y,</a:t>
            </a:r>
            <a:r>
              <a:rPr dirty="0" sz="1100" spc="204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train_pred)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00062" y="6635240"/>
            <a:ext cx="178117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[45]:</a:t>
            </a:r>
            <a:r>
              <a:rPr dirty="0" sz="1100" spc="240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0.8073341928090532</a:t>
            </a:r>
            <a:endParaRPr sz="1100">
              <a:latin typeface="Lucida Sans Unicode"/>
              <a:cs typeface="Lucida Sans Unicode"/>
            </a:endParaRPr>
          </a:p>
        </p:txBody>
      </p:sp>
      <p:grpSp>
        <p:nvGrpSpPr>
          <p:cNvPr id="32" name="object 32"/>
          <p:cNvGrpSpPr/>
          <p:nvPr/>
        </p:nvGrpSpPr>
        <p:grpSpPr>
          <a:xfrm>
            <a:off x="914400" y="6981087"/>
            <a:ext cx="5944235" cy="249554"/>
            <a:chOff x="914400" y="6981087"/>
            <a:chExt cx="5944235" cy="249554"/>
          </a:xfrm>
        </p:grpSpPr>
        <p:sp>
          <p:nvSpPr>
            <p:cNvPr id="33" name="object 33"/>
            <p:cNvSpPr/>
            <p:nvPr/>
          </p:nvSpPr>
          <p:spPr>
            <a:xfrm>
              <a:off x="914400" y="6981087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/>
            <p:cNvSpPr/>
            <p:nvPr/>
          </p:nvSpPr>
          <p:spPr>
            <a:xfrm>
              <a:off x="927052" y="6993740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5" name="object 35"/>
          <p:cNvSpPr txBox="1"/>
          <p:nvPr/>
        </p:nvSpPr>
        <p:spPr>
          <a:xfrm>
            <a:off x="500062" y="6976604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[46]: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927052" y="6993740"/>
            <a:ext cx="5918835" cy="2241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30">
                <a:latin typeface="Lucida Sans Unicode"/>
                <a:cs typeface="Lucida Sans Unicode"/>
              </a:rPr>
              <a:t>accuracy_score(val_y,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val_pred)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500062" y="7317967"/>
            <a:ext cx="4428490" cy="6489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[46]:</a:t>
            </a:r>
            <a:r>
              <a:rPr dirty="0" sz="1100" spc="254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0.8109424233743913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450">
              <a:latin typeface="Lucida Sans Unicode"/>
              <a:cs typeface="Lucida Sans Unicode"/>
            </a:endParaRPr>
          </a:p>
          <a:p>
            <a:pPr marL="414020">
              <a:lnSpc>
                <a:spcPct val="100000"/>
              </a:lnSpc>
              <a:tabLst>
                <a:tab pos="880110" algn="l"/>
              </a:tabLst>
            </a:pPr>
            <a:r>
              <a:rPr dirty="0" sz="1100" spc="20" b="1">
                <a:latin typeface="Georgia"/>
                <a:cs typeface="Georgia"/>
              </a:rPr>
              <a:t>1.1.5	</a:t>
            </a:r>
            <a:r>
              <a:rPr dirty="0" sz="1100" spc="-40" b="1">
                <a:latin typeface="Georgia"/>
                <a:cs typeface="Georgia"/>
              </a:rPr>
              <a:t>Validando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desempeño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en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conjunto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pruebas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914400" y="8069031"/>
            <a:ext cx="5944235" cy="765810"/>
            <a:chOff x="914400" y="8069031"/>
            <a:chExt cx="5944235" cy="765810"/>
          </a:xfrm>
        </p:grpSpPr>
        <p:sp>
          <p:nvSpPr>
            <p:cNvPr id="39" name="object 39"/>
            <p:cNvSpPr/>
            <p:nvPr/>
          </p:nvSpPr>
          <p:spPr>
            <a:xfrm>
              <a:off x="914400" y="8069031"/>
              <a:ext cx="5944235" cy="765810"/>
            </a:xfrm>
            <a:custGeom>
              <a:avLst/>
              <a:gdLst/>
              <a:ahLst/>
              <a:cxnLst/>
              <a:rect l="l" t="t" r="r" b="b"/>
              <a:pathLst>
                <a:path w="5944234" h="765809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39922"/>
                  </a:lnTo>
                  <a:lnTo>
                    <a:pt x="1988" y="749772"/>
                  </a:lnTo>
                  <a:lnTo>
                    <a:pt x="7411" y="757816"/>
                  </a:lnTo>
                  <a:lnTo>
                    <a:pt x="15455" y="763239"/>
                  </a:lnTo>
                  <a:lnTo>
                    <a:pt x="25305" y="765228"/>
                  </a:lnTo>
                  <a:lnTo>
                    <a:pt x="5918371" y="765228"/>
                  </a:lnTo>
                  <a:lnTo>
                    <a:pt x="5928221" y="763239"/>
                  </a:lnTo>
                  <a:lnTo>
                    <a:pt x="5936265" y="757816"/>
                  </a:lnTo>
                  <a:lnTo>
                    <a:pt x="5941688" y="749772"/>
                  </a:lnTo>
                  <a:lnTo>
                    <a:pt x="5943676" y="739922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/>
            <p:cNvSpPr/>
            <p:nvPr/>
          </p:nvSpPr>
          <p:spPr>
            <a:xfrm>
              <a:off x="927052" y="8081684"/>
              <a:ext cx="5918835" cy="740410"/>
            </a:xfrm>
            <a:custGeom>
              <a:avLst/>
              <a:gdLst/>
              <a:ahLst/>
              <a:cxnLst/>
              <a:rect l="l" t="t" r="r" b="b"/>
              <a:pathLst>
                <a:path w="5918834" h="74040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27269"/>
                  </a:lnTo>
                  <a:lnTo>
                    <a:pt x="0" y="734258"/>
                  </a:lnTo>
                  <a:lnTo>
                    <a:pt x="5664" y="739922"/>
                  </a:lnTo>
                  <a:lnTo>
                    <a:pt x="5912706" y="739922"/>
                  </a:lnTo>
                  <a:lnTo>
                    <a:pt x="5918371" y="734258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1" name="object 41"/>
          <p:cNvSpPr txBox="1"/>
          <p:nvPr/>
        </p:nvSpPr>
        <p:spPr>
          <a:xfrm>
            <a:off x="500062" y="8064562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[47]: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4" name="object 4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42" name="object 42"/>
          <p:cNvSpPr txBox="1"/>
          <p:nvPr/>
        </p:nvSpPr>
        <p:spPr>
          <a:xfrm>
            <a:off x="927052" y="8081684"/>
            <a:ext cx="5918835" cy="7404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15">
                <a:latin typeface="Lucida Sans Unicode"/>
                <a:cs typeface="Lucida Sans Unicode"/>
              </a:rPr>
              <a:t>test_pred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0">
                <a:latin typeface="Lucida Sans Unicode"/>
                <a:cs typeface="Lucida Sans Unicode"/>
              </a:rPr>
              <a:t>lr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0">
                <a:latin typeface="Lucida Sans Unicode"/>
                <a:cs typeface="Lucida Sans Unicode"/>
              </a:rPr>
              <a:t>predict(test_x_scaled)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850">
              <a:latin typeface="Lucida Sans Unicode"/>
              <a:cs typeface="Lucida Sans Unicode"/>
            </a:endParaRPr>
          </a:p>
          <a:p>
            <a:pPr marL="37465" marR="2308225">
              <a:lnSpc>
                <a:spcPct val="102600"/>
              </a:lnSpc>
              <a:spcBef>
                <a:spcPts val="5"/>
              </a:spcBef>
            </a:pPr>
            <a:r>
              <a:rPr dirty="0" sz="1100" spc="20">
                <a:latin typeface="Lucida Sans Unicode"/>
                <a:cs typeface="Lucida Sans Unicode"/>
              </a:rPr>
              <a:t>test_accuracy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7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accuracy_score(test_y,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test_pred)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95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dirty="0" sz="1100" spc="95">
                <a:latin typeface="Lucida Sans Unicode"/>
                <a:cs typeface="Lucida Sans Unicode"/>
              </a:rPr>
              <a:t>(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f"test</a:t>
            </a:r>
            <a:r>
              <a:rPr dirty="0" sz="1100" spc="21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0">
                <a:solidFill>
                  <a:srgbClr val="BA2121"/>
                </a:solidFill>
                <a:latin typeface="Lucida Sans Unicode"/>
                <a:cs typeface="Lucida Sans Unicode"/>
              </a:rPr>
              <a:t>accuracy:</a:t>
            </a:r>
            <a:r>
              <a:rPr dirty="0" sz="1100" spc="21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 b="1">
                <a:solidFill>
                  <a:srgbClr val="A35977"/>
                </a:solidFill>
                <a:latin typeface="Cambria"/>
                <a:cs typeface="Cambria"/>
              </a:rPr>
              <a:t>{</a:t>
            </a:r>
            <a:r>
              <a:rPr dirty="0" sz="1100" spc="45">
                <a:latin typeface="Lucida Sans Unicode"/>
                <a:cs typeface="Lucida Sans Unicode"/>
              </a:rPr>
              <a:t>test_accuracy</a:t>
            </a:r>
            <a:r>
              <a:rPr dirty="0" sz="1100" spc="45" b="1">
                <a:solidFill>
                  <a:srgbClr val="A35977"/>
                </a:solidFill>
                <a:latin typeface="Cambria"/>
                <a:cs typeface="Cambria"/>
              </a:rPr>
              <a:t>: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0.2%</a:t>
            </a:r>
            <a:r>
              <a:rPr dirty="0" sz="1100" spc="45" b="1">
                <a:solidFill>
                  <a:srgbClr val="A35977"/>
                </a:solidFill>
                <a:latin typeface="Cambria"/>
                <a:cs typeface="Cambria"/>
              </a:rPr>
              <a:t>}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"</a:t>
            </a:r>
            <a:r>
              <a:rPr dirty="0" sz="1100" spc="4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901700" y="8941128"/>
            <a:ext cx="15532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70">
                <a:latin typeface="Lucida Sans Unicode"/>
                <a:cs typeface="Lucida Sans Unicode"/>
              </a:rPr>
              <a:t>test</a:t>
            </a:r>
            <a:r>
              <a:rPr dirty="0" sz="1100" spc="195">
                <a:latin typeface="Lucida Sans Unicode"/>
                <a:cs typeface="Lucida Sans Unicode"/>
              </a:rPr>
              <a:t> </a:t>
            </a:r>
            <a:r>
              <a:rPr dirty="0" sz="1100" spc="20">
                <a:latin typeface="Lucida Sans Unicode"/>
                <a:cs typeface="Lucida Sans Unicode"/>
              </a:rPr>
              <a:t>accuracy:</a:t>
            </a:r>
            <a:r>
              <a:rPr dirty="0" sz="1100" spc="200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80.87%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787422"/>
            <a:ext cx="5969635" cy="1772920"/>
          </a:xfrm>
          <a:prstGeom prst="rect">
            <a:avLst/>
          </a:prstGeom>
        </p:spPr>
        <p:txBody>
          <a:bodyPr wrap="square" lIns="0" tIns="113664" rIns="0" bIns="0" rtlCol="0" vert="horz">
            <a:spAutoFit/>
          </a:bodyPr>
          <a:lstStyle/>
          <a:p>
            <a:pPr lvl="1" marL="382905" indent="-370840">
              <a:lnSpc>
                <a:spcPct val="100000"/>
              </a:lnSpc>
              <a:spcBef>
                <a:spcPts val="894"/>
              </a:spcBef>
              <a:buFont typeface="Palatino Linotype"/>
              <a:buAutoNum type="arabicPeriod" startAt="2"/>
              <a:tabLst>
                <a:tab pos="382905" algn="l"/>
                <a:tab pos="383540" algn="l"/>
              </a:tabLst>
            </a:pPr>
            <a:r>
              <a:rPr dirty="0" sz="1200" spc="20" b="1">
                <a:latin typeface="Palatino Linotype"/>
                <a:cs typeface="Palatino Linotype"/>
              </a:rPr>
              <a:t>Conclusión:</a:t>
            </a:r>
            <a:endParaRPr sz="1200">
              <a:latin typeface="Palatino Linotype"/>
              <a:cs typeface="Palatino Linotype"/>
            </a:endParaRPr>
          </a:p>
          <a:p>
            <a:pPr lvl="2" marL="358775" marR="5080" indent="-177165">
              <a:lnSpc>
                <a:spcPct val="102600"/>
              </a:lnSpc>
              <a:spcBef>
                <a:spcPts val="685"/>
              </a:spcBef>
              <a:buChar char="•"/>
              <a:tabLst>
                <a:tab pos="359410" algn="l"/>
              </a:tabLst>
            </a:pPr>
            <a:r>
              <a:rPr dirty="0" sz="1100" spc="-10">
                <a:latin typeface="Georgia"/>
                <a:cs typeface="Georgia"/>
              </a:rPr>
              <a:t>Atacando</a:t>
            </a:r>
            <a:r>
              <a:rPr dirty="0" sz="1100" spc="19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9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problema</a:t>
            </a:r>
            <a:r>
              <a:rPr dirty="0" sz="1100" spc="1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como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19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problema</a:t>
            </a:r>
            <a:r>
              <a:rPr dirty="0" sz="1100" spc="1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clasificación</a:t>
            </a:r>
            <a:r>
              <a:rPr dirty="0" sz="1100" spc="1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obtenemos</a:t>
            </a:r>
            <a:r>
              <a:rPr dirty="0" sz="1100" spc="1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1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modelo</a:t>
            </a:r>
            <a:r>
              <a:rPr dirty="0" sz="1100" spc="1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aprox </a:t>
            </a:r>
            <a:r>
              <a:rPr dirty="0" sz="1100" spc="-254">
                <a:latin typeface="Georgia"/>
                <a:cs typeface="Georgia"/>
              </a:rPr>
              <a:t> </a:t>
            </a:r>
            <a:r>
              <a:rPr dirty="0" sz="1100" spc="-80">
                <a:latin typeface="Georgia"/>
                <a:cs typeface="Georgia"/>
              </a:rPr>
              <a:t>80%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efectividad.</a:t>
            </a:r>
            <a:endParaRPr sz="1100">
              <a:latin typeface="Georgia"/>
              <a:cs typeface="Georgia"/>
            </a:endParaRPr>
          </a:p>
          <a:p>
            <a:pPr lvl="2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-30">
                <a:latin typeface="Georgia"/>
                <a:cs typeface="Georgia"/>
              </a:rPr>
              <a:t>Hay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profundizar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utilizando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otros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modelos.</a:t>
            </a:r>
            <a:endParaRPr sz="1100">
              <a:latin typeface="Georgia"/>
              <a:cs typeface="Georgia"/>
            </a:endParaRPr>
          </a:p>
          <a:p>
            <a:pPr lvl="2" marL="358775" marR="5080" indent="-177165">
              <a:lnSpc>
                <a:spcPct val="102699"/>
              </a:lnSpc>
              <a:buChar char="•"/>
              <a:tabLst>
                <a:tab pos="359410" algn="l"/>
              </a:tabLst>
            </a:pPr>
            <a:r>
              <a:rPr dirty="0" sz="1100">
                <a:latin typeface="Georgia"/>
                <a:cs typeface="Georgia"/>
              </a:rPr>
              <a:t>La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siguiente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grafica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indica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nuestros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datos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no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están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normalmente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distribuidos,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hay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considerar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reformulas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obtención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datos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mayor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viabilidad.</a:t>
            </a:r>
            <a:endParaRPr sz="1100">
              <a:latin typeface="Georgia"/>
              <a:cs typeface="Georgia"/>
            </a:endParaRPr>
          </a:p>
          <a:p>
            <a:pPr lvl="2" marL="358775" indent="-177800">
              <a:lnSpc>
                <a:spcPct val="100000"/>
              </a:lnSpc>
              <a:spcBef>
                <a:spcPts val="35"/>
              </a:spcBef>
              <a:buChar char="•"/>
              <a:tabLst>
                <a:tab pos="359410" algn="l"/>
              </a:tabLst>
            </a:pPr>
            <a:r>
              <a:rPr dirty="0" sz="1100" spc="-10">
                <a:latin typeface="Georgia"/>
                <a:cs typeface="Georgia"/>
              </a:rPr>
              <a:t>En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necesario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mayor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estudios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evolución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pares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para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pasar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modelo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producción.</a:t>
            </a:r>
            <a:endParaRPr sz="1100">
              <a:latin typeface="Georgia"/>
              <a:cs typeface="Georgia"/>
            </a:endParaRPr>
          </a:p>
          <a:p>
            <a:pPr lvl="2" marL="358775" marR="5080" indent="-177165">
              <a:lnSpc>
                <a:spcPct val="102600"/>
              </a:lnSpc>
              <a:buChar char="•"/>
              <a:tabLst>
                <a:tab pos="359410" algn="l"/>
              </a:tabLst>
            </a:pPr>
            <a:r>
              <a:rPr dirty="0" sz="1100" spc="5">
                <a:latin typeface="Georgia"/>
                <a:cs typeface="Georgia"/>
              </a:rPr>
              <a:t>El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objetivo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identificar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clientes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potenciales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ya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una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ramas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donde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mas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podemos </a:t>
            </a:r>
            <a:r>
              <a:rPr dirty="0" sz="1100" spc="-25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crecer.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00062" y="2615474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[48]: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27052" y="2632597"/>
            <a:ext cx="5918835" cy="1454150"/>
          </a:xfrm>
          <a:prstGeom prst="rect">
            <a:avLst/>
          </a:prstGeom>
          <a:solidFill>
            <a:srgbClr val="F7F7F7"/>
          </a:solidFill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10">
                <a:latin typeface="Lucida Sans Unicode"/>
                <a:cs typeface="Lucida Sans Unicode"/>
              </a:rPr>
              <a:t>active_ccb_proportion</a:t>
            </a:r>
            <a:r>
              <a:rPr dirty="0" sz="1100" spc="27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80">
                <a:latin typeface="Lucida Sans Unicode"/>
                <a:cs typeface="Lucida Sans Unicode"/>
              </a:rPr>
              <a:t>(train[</a:t>
            </a:r>
            <a:r>
              <a:rPr dirty="0" sz="1100" spc="80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80">
                <a:latin typeface="Lucida Sans Unicode"/>
                <a:cs typeface="Lucida Sans Unicode"/>
              </a:rPr>
              <a:t>]</a:t>
            </a:r>
            <a:r>
              <a:rPr dirty="0" sz="1100" spc="8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80">
                <a:latin typeface="Lucida Sans Unicode"/>
                <a:cs typeface="Lucida Sans Unicode"/>
              </a:rPr>
              <a:t>value_counts())</a:t>
            </a:r>
            <a:r>
              <a:rPr dirty="0" sz="1100" spc="8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80">
                <a:latin typeface="Lucida Sans Unicode"/>
                <a:cs typeface="Lucida Sans Unicode"/>
              </a:rPr>
              <a:t>to_dict()</a:t>
            </a:r>
            <a:endParaRPr sz="1100">
              <a:latin typeface="Lucida Sans Unicode"/>
              <a:cs typeface="Lucida Sans Unicode"/>
            </a:endParaRPr>
          </a:p>
          <a:p>
            <a:pPr marL="37465" marR="2890520">
              <a:lnSpc>
                <a:spcPct val="102600"/>
              </a:lnSpc>
            </a:pPr>
            <a:r>
              <a:rPr dirty="0" sz="1100" spc="-70">
                <a:latin typeface="Lucida Sans Unicode"/>
                <a:cs typeface="Lucida Sans Unicode"/>
              </a:rPr>
              <a:t>ax</a:t>
            </a:r>
            <a:r>
              <a:rPr dirty="0" sz="1100" spc="-3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7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sns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50">
                <a:latin typeface="Lucida Sans Unicode"/>
                <a:cs typeface="Lucida Sans Unicode"/>
              </a:rPr>
              <a:t>countplot(x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0">
                <a:latin typeface="Lucida Sans Unicode"/>
                <a:cs typeface="Lucida Sans Unicode"/>
              </a:rPr>
              <a:t>train[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50">
                <a:latin typeface="Lucida Sans Unicode"/>
                <a:cs typeface="Lucida Sans Unicode"/>
              </a:rPr>
              <a:t>])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55">
                <a:latin typeface="Lucida Sans Unicode"/>
                <a:cs typeface="Lucida Sans Unicode"/>
              </a:rPr>
              <a:t>title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8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(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"Target</a:t>
            </a:r>
            <a:r>
              <a:rPr dirty="0" sz="1100" spc="229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variable</a:t>
            </a:r>
            <a:r>
              <a:rPr dirty="0" sz="1100" spc="229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distribution</a:t>
            </a:r>
            <a:r>
              <a:rPr dirty="0" sz="1100" spc="45" b="1">
                <a:solidFill>
                  <a:srgbClr val="AA5B1E"/>
                </a:solidFill>
                <a:latin typeface="Cambria"/>
                <a:cs typeface="Cambria"/>
              </a:rPr>
              <a:t>\n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"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f"No:</a:t>
            </a:r>
            <a:r>
              <a:rPr dirty="0" sz="1100" spc="29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0" b="1">
                <a:solidFill>
                  <a:srgbClr val="A35977"/>
                </a:solidFill>
                <a:latin typeface="Cambria"/>
                <a:cs typeface="Cambria"/>
              </a:rPr>
              <a:t>{</a:t>
            </a:r>
            <a:r>
              <a:rPr dirty="0" sz="1100" spc="30">
                <a:latin typeface="Lucida Sans Unicode"/>
                <a:cs typeface="Lucida Sans Unicode"/>
              </a:rPr>
              <a:t>active_ccb_proportion[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30">
                <a:latin typeface="Lucida Sans Unicode"/>
                <a:cs typeface="Lucida Sans Unicode"/>
              </a:rPr>
              <a:t>]</a:t>
            </a:r>
            <a:r>
              <a:rPr dirty="0" sz="1100" spc="30" b="1">
                <a:solidFill>
                  <a:srgbClr val="A35977"/>
                </a:solidFill>
                <a:latin typeface="Cambria"/>
                <a:cs typeface="Cambria"/>
              </a:rPr>
              <a:t>} </a:t>
            </a:r>
            <a:r>
              <a:rPr dirty="0" sz="1100" spc="125" b="1">
                <a:solidFill>
                  <a:srgbClr val="A35977"/>
                </a:solidFill>
                <a:latin typeface="Cambria"/>
                <a:cs typeface="Cambria"/>
              </a:rPr>
              <a:t> 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(</a:t>
            </a:r>
            <a:r>
              <a:rPr dirty="0" sz="1100" spc="60" b="1">
                <a:solidFill>
                  <a:srgbClr val="A35977"/>
                </a:solidFill>
                <a:latin typeface="Cambria"/>
                <a:cs typeface="Cambria"/>
              </a:rPr>
              <a:t>{</a:t>
            </a:r>
            <a:r>
              <a:rPr dirty="0" sz="1100" spc="60">
                <a:latin typeface="Lucida Sans Unicode"/>
                <a:cs typeface="Lucida Sans Unicode"/>
              </a:rPr>
              <a:t>(active_ccb_proportion[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60">
                <a:latin typeface="Lucida Sans Unicode"/>
                <a:cs typeface="Lucida Sans Unicode"/>
              </a:rPr>
              <a:t>]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60">
                <a:solidFill>
                  <a:srgbClr val="007F00"/>
                </a:solidFill>
                <a:latin typeface="Lucida Sans Unicode"/>
                <a:cs typeface="Lucida Sans Unicode"/>
              </a:rPr>
              <a:t>len</a:t>
            </a:r>
            <a:r>
              <a:rPr dirty="0" sz="1100" spc="60">
                <a:latin typeface="Lucida Sans Unicode"/>
                <a:cs typeface="Lucida Sans Unicode"/>
              </a:rPr>
              <a:t>(train))</a:t>
            </a:r>
            <a:r>
              <a:rPr dirty="0" sz="1100" spc="60" b="1">
                <a:solidFill>
                  <a:srgbClr val="A35977"/>
                </a:solidFill>
                <a:latin typeface="Cambria"/>
                <a:cs typeface="Cambria"/>
              </a:rPr>
              <a:t>: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0.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5">
                <a:solidFill>
                  <a:srgbClr val="BA2121"/>
                </a:solidFill>
                <a:latin typeface="Lucida Sans Unicode"/>
                <a:cs typeface="Lucida Sans Unicode"/>
              </a:rPr>
              <a:t>02%</a:t>
            </a:r>
            <a:r>
              <a:rPr dirty="0" sz="1100" spc="5" b="1">
                <a:solidFill>
                  <a:srgbClr val="A35977"/>
                </a:solidFill>
                <a:latin typeface="Cambria"/>
                <a:cs typeface="Cambria"/>
              </a:rPr>
              <a:t>}</a:t>
            </a:r>
            <a:r>
              <a:rPr dirty="0" sz="1100" spc="5">
                <a:solidFill>
                  <a:srgbClr val="BA2121"/>
                </a:solidFill>
                <a:latin typeface="Lucida Sans Unicode"/>
                <a:cs typeface="Lucida Sans Unicode"/>
              </a:rPr>
              <a:t>)</a:t>
            </a:r>
            <a:r>
              <a:rPr dirty="0" sz="1100" spc="18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60">
                <a:solidFill>
                  <a:srgbClr val="BA2121"/>
                </a:solidFill>
                <a:latin typeface="Lucida Sans Unicode"/>
                <a:cs typeface="Lucida Sans Unicode"/>
              </a:rPr>
              <a:t>|</a:t>
            </a:r>
            <a:r>
              <a:rPr dirty="0" sz="1100" spc="19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60">
                <a:solidFill>
                  <a:srgbClr val="BA2121"/>
                </a:solidFill>
                <a:latin typeface="Lucida Sans Unicode"/>
                <a:cs typeface="Lucida Sans Unicode"/>
              </a:rPr>
              <a:t>"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5"/>
              </a:spcBef>
            </a:pPr>
            <a:r>
              <a:rPr dirty="0" sz="1100" spc="155">
                <a:solidFill>
                  <a:srgbClr val="BA2121"/>
                </a:solidFill>
                <a:latin typeface="Lucida Sans Unicode"/>
                <a:cs typeface="Lucida Sans Unicode"/>
              </a:rPr>
              <a:t>f"Si:</a:t>
            </a:r>
            <a:r>
              <a:rPr dirty="0" sz="1100" spc="29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0" b="1">
                <a:solidFill>
                  <a:srgbClr val="A35977"/>
                </a:solidFill>
                <a:latin typeface="Cambria"/>
                <a:cs typeface="Cambria"/>
              </a:rPr>
              <a:t>{</a:t>
            </a:r>
            <a:r>
              <a:rPr dirty="0" sz="1100" spc="30">
                <a:latin typeface="Lucida Sans Unicode"/>
                <a:cs typeface="Lucida Sans Unicode"/>
              </a:rPr>
              <a:t>active_ccb_proportion[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dirty="0" sz="1100" spc="30">
                <a:latin typeface="Lucida Sans Unicode"/>
                <a:cs typeface="Lucida Sans Unicode"/>
              </a:rPr>
              <a:t>]</a:t>
            </a:r>
            <a:r>
              <a:rPr dirty="0" sz="1100" spc="30" b="1">
                <a:solidFill>
                  <a:srgbClr val="A35977"/>
                </a:solidFill>
                <a:latin typeface="Cambria"/>
                <a:cs typeface="Cambria"/>
              </a:rPr>
              <a:t>} </a:t>
            </a:r>
            <a:r>
              <a:rPr dirty="0" sz="1100" spc="125" b="1">
                <a:solidFill>
                  <a:srgbClr val="A35977"/>
                </a:solidFill>
                <a:latin typeface="Cambria"/>
                <a:cs typeface="Cambria"/>
              </a:rPr>
              <a:t> 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(</a:t>
            </a:r>
            <a:r>
              <a:rPr dirty="0" sz="1100" spc="60" b="1">
                <a:solidFill>
                  <a:srgbClr val="A35977"/>
                </a:solidFill>
                <a:latin typeface="Cambria"/>
                <a:cs typeface="Cambria"/>
              </a:rPr>
              <a:t>{</a:t>
            </a:r>
            <a:r>
              <a:rPr dirty="0" sz="1100" spc="60">
                <a:latin typeface="Lucida Sans Unicode"/>
                <a:cs typeface="Lucida Sans Unicode"/>
              </a:rPr>
              <a:t>(active_ccb_proportion[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dirty="0" sz="1100" spc="60">
                <a:latin typeface="Lucida Sans Unicode"/>
                <a:cs typeface="Lucida Sans Unicode"/>
              </a:rPr>
              <a:t>]</a:t>
            </a:r>
            <a:r>
              <a:rPr dirty="0" sz="1100" spc="60">
                <a:solidFill>
                  <a:srgbClr val="666666"/>
                </a:solidFill>
                <a:latin typeface="Lucida Sans Unicode"/>
                <a:cs typeface="Lucida Sans Unicode"/>
              </a:rPr>
              <a:t>/</a:t>
            </a:r>
            <a:r>
              <a:rPr dirty="0" sz="1100" spc="60">
                <a:solidFill>
                  <a:srgbClr val="007F00"/>
                </a:solidFill>
                <a:latin typeface="Lucida Sans Unicode"/>
                <a:cs typeface="Lucida Sans Unicode"/>
              </a:rPr>
              <a:t>len</a:t>
            </a:r>
            <a:r>
              <a:rPr dirty="0" sz="1100" spc="60">
                <a:latin typeface="Lucida Sans Unicode"/>
                <a:cs typeface="Lucida Sans Unicode"/>
              </a:rPr>
              <a:t>(train))</a:t>
            </a:r>
            <a:r>
              <a:rPr dirty="0" sz="1100" spc="60" b="1">
                <a:solidFill>
                  <a:srgbClr val="A35977"/>
                </a:solidFill>
                <a:latin typeface="Cambria"/>
                <a:cs typeface="Cambria"/>
              </a:rPr>
              <a:t>:</a:t>
            </a:r>
            <a:r>
              <a:rPr dirty="0" sz="1100" spc="60">
                <a:solidFill>
                  <a:srgbClr val="BA2121"/>
                </a:solidFill>
                <a:latin typeface="Lucida Sans Unicode"/>
                <a:cs typeface="Lucida Sans Unicode"/>
              </a:rPr>
              <a:t>0.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5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02%</a:t>
            </a:r>
            <a:r>
              <a:rPr dirty="0" sz="1100" spc="50" b="1">
                <a:solidFill>
                  <a:srgbClr val="A35977"/>
                </a:solidFill>
                <a:latin typeface="Cambria"/>
                <a:cs typeface="Cambria"/>
              </a:rPr>
              <a:t>}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)"</a:t>
            </a:r>
            <a:r>
              <a:rPr dirty="0" sz="1100" spc="5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5"/>
              </a:spcBef>
            </a:pPr>
            <a:r>
              <a:rPr dirty="0" sz="1100" spc="114">
                <a:latin typeface="Lucida Sans Unicode"/>
                <a:cs typeface="Lucida Sans Unicode"/>
              </a:rPr>
              <a:t>ax</a:t>
            </a:r>
            <a:r>
              <a:rPr dirty="0" sz="1100" spc="114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14">
                <a:latin typeface="Lucida Sans Unicode"/>
                <a:cs typeface="Lucida Sans Unicode"/>
              </a:rPr>
              <a:t>set_title(title)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0062" y="4186655"/>
            <a:ext cx="5927090" cy="36385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[48]:</a:t>
            </a:r>
            <a:r>
              <a:rPr dirty="0" sz="1100" spc="290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Text(0.5,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1.0,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'Target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variable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distribution\nNo: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16908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(80.73%)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60">
                <a:latin typeface="Lucida Sans Unicode"/>
                <a:cs typeface="Lucida Sans Unicode"/>
              </a:rPr>
              <a:t>|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50">
                <a:latin typeface="Lucida Sans Unicode"/>
                <a:cs typeface="Lucida Sans Unicode"/>
              </a:rPr>
              <a:t>Si: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4035</a:t>
            </a:r>
            <a:endParaRPr sz="1100">
              <a:latin typeface="Lucida Sans Unicode"/>
              <a:cs typeface="Lucida Sans Unicode"/>
            </a:endParaRPr>
          </a:p>
          <a:p>
            <a:pPr marL="458470">
              <a:lnSpc>
                <a:spcPct val="100000"/>
              </a:lnSpc>
              <a:spcBef>
                <a:spcPts val="35"/>
              </a:spcBef>
            </a:pPr>
            <a:r>
              <a:rPr dirty="0" sz="1100" spc="50">
                <a:latin typeface="Lucida Sans Unicode"/>
                <a:cs typeface="Lucida Sans Unicode"/>
              </a:rPr>
              <a:t>(19.27%)')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11469" y="4795388"/>
            <a:ext cx="5185782" cy="4105033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26934" y="930088"/>
          <a:ext cx="5775325" cy="53473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1800"/>
                <a:gridCol w="1200150"/>
                <a:gridCol w="1245870"/>
                <a:gridCol w="108585"/>
                <a:gridCol w="544830"/>
                <a:gridCol w="690245"/>
                <a:gridCol w="118110"/>
                <a:gridCol w="876935"/>
                <a:gridCol w="299720"/>
                <a:gridCol w="254000"/>
              </a:tblGrid>
              <a:tr h="178313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8321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363220" marR="31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2222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321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3220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2222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321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3220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2222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321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3220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2222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321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363220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10096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2222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2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3175">
                        <a:lnSpc>
                          <a:spcPts val="1295"/>
                        </a:lnSpc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total_pay_online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45415">
                        <a:lnSpc>
                          <a:spcPts val="1295"/>
                        </a:lnSpc>
                      </a:pP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qty_sb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28575">
                        <a:lnSpc>
                          <a:spcPts val="1295"/>
                        </a:lnSpc>
                      </a:pPr>
                      <a:r>
                        <a:rPr dirty="0" sz="1100" spc="40">
                          <a:latin typeface="Lucida Sans Unicode"/>
                          <a:cs typeface="Lucida Sans Unicode"/>
                        </a:rPr>
                        <a:t>sb_total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qty_sb_funds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4986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6743010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5693443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6201168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43624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6112692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516223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1750" marR="28575">
                        <a:lnSpc>
                          <a:spcPct val="10260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5410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76327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105410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r" marR="3175">
                        <a:lnSpc>
                          <a:spcPct val="100000"/>
                        </a:lnSpc>
                        <a:spcBef>
                          <a:spcPts val="35"/>
                        </a:spcBef>
                        <a:tabLst>
                          <a:tab pos="435609" algn="l"/>
                        </a:tabLst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	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r" marR="3175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r" marL="508634" marR="64769">
                        <a:lnSpc>
                          <a:spcPct val="10260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 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5639790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r" marR="285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36195" marR="317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715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R="317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33790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64769">
                        <a:lnSpc>
                          <a:spcPts val="1295"/>
                        </a:lnSpc>
                      </a:pP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total_sbm_funds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>
                        <a:lnSpc>
                          <a:spcPts val="129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qty_sbm_aliquots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45415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total_sbm_aliquots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45415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qty_sbm_meters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14986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491235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95000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580201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516229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1750" marR="28575">
                        <a:lnSpc>
                          <a:spcPct val="102699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5410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76327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105410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1163320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ctr" marL="290830" marR="3175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ctr" marL="116332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ctr" marL="1381760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ctr" marL="217804" marR="3175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ctr" marL="1381760" marR="3175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10909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63220" marR="3175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109093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31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4">
                  <a:txBody>
                    <a:bodyPr/>
                    <a:lstStyle/>
                    <a:p>
                      <a:pPr algn="r" marR="31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926934" y="6436491"/>
          <a:ext cx="5810250" cy="2077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1800"/>
                <a:gridCol w="1018540"/>
                <a:gridCol w="254634"/>
                <a:gridCol w="400050"/>
                <a:gridCol w="327025"/>
                <a:gridCol w="436244"/>
                <a:gridCol w="436244"/>
                <a:gridCol w="654685"/>
                <a:gridCol w="618489"/>
                <a:gridCol w="182245"/>
                <a:gridCol w="832485"/>
                <a:gridCol w="219075"/>
              </a:tblGrid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19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total_sbm_meters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qty_incs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60">
                          <a:latin typeface="Lucida Sans Unicode"/>
                          <a:cs typeface="Lucida Sans Unicode"/>
                        </a:rPr>
                        <a:t>total_incs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qty_pfs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55">
                          <a:latin typeface="Lucida Sans Unicode"/>
                          <a:cs typeface="Lucida Sans Unicode"/>
                        </a:rPr>
                        <a:t>total_pfs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76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active_ccb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11366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36322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94549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138615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6583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10096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217804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43624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85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61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93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61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93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61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93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619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93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619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2857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24193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1455140" y="8662973"/>
            <a:ext cx="4098925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176020" marR="5080" indent="-1163955">
              <a:lnSpc>
                <a:spcPct val="102600"/>
              </a:lnSpc>
              <a:spcBef>
                <a:spcPts val="55"/>
              </a:spcBef>
              <a:tabLst>
                <a:tab pos="1394460" algn="l"/>
                <a:tab pos="2485390" algn="l"/>
                <a:tab pos="2703830" algn="l"/>
                <a:tab pos="3794760" algn="l"/>
                <a:tab pos="4012565" algn="l"/>
              </a:tabLst>
            </a:pPr>
            <a:r>
              <a:rPr dirty="0" sz="1100" spc="-35">
                <a:latin typeface="Lucida Sans Unicode"/>
                <a:cs typeface="Lucida Sans Unicode"/>
              </a:rPr>
              <a:t>qty_pay_ccb_match</a:t>
            </a:r>
            <a:r>
              <a:rPr dirty="0" sz="1100" spc="-35">
                <a:latin typeface="Lucida Sans Unicode"/>
                <a:cs typeface="Lucida Sans Unicode"/>
              </a:rPr>
              <a:t>	</a:t>
            </a:r>
            <a:r>
              <a:rPr dirty="0" sz="1100" spc="-35">
                <a:latin typeface="Lucida Sans Unicode"/>
                <a:cs typeface="Lucida Sans Unicode"/>
              </a:rPr>
              <a:t>qty_sb_ccb_match</a:t>
            </a:r>
            <a:r>
              <a:rPr dirty="0" sz="1100" spc="-35">
                <a:latin typeface="Lucida Sans Unicode"/>
                <a:cs typeface="Lucida Sans Unicode"/>
              </a:rPr>
              <a:t>	</a:t>
            </a:r>
            <a:r>
              <a:rPr dirty="0" sz="1100" spc="-35">
                <a:latin typeface="Lucida Sans Unicode"/>
                <a:cs typeface="Lucida Sans Unicode"/>
              </a:rPr>
              <a:t>qty_ch_ccb_match</a:t>
            </a:r>
            <a:r>
              <a:rPr dirty="0" sz="1100" spc="-35">
                <a:latin typeface="Lucida Sans Unicode"/>
                <a:cs typeface="Lucida Sans Unicode"/>
              </a:rPr>
              <a:t>	</a:t>
            </a:r>
            <a:r>
              <a:rPr dirty="0" sz="1100" spc="-5">
                <a:latin typeface="Lucida Sans Unicode"/>
                <a:cs typeface="Lucida Sans Unicode"/>
              </a:rPr>
              <a:t>\  </a:t>
            </a:r>
            <a:r>
              <a:rPr dirty="0" sz="1100" spc="-125">
                <a:latin typeface="Lucida Sans Unicode"/>
                <a:cs typeface="Lucida Sans Unicode"/>
              </a:rPr>
              <a:t>0		0		0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45984" y="8835058"/>
            <a:ext cx="984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25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26934" y="930088"/>
          <a:ext cx="4427855" cy="39706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7995"/>
                <a:gridCol w="1127125"/>
                <a:gridCol w="581659"/>
                <a:gridCol w="654685"/>
                <a:gridCol w="581660"/>
                <a:gridCol w="654685"/>
                <a:gridCol w="359410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516229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1750" marR="64769">
                        <a:lnSpc>
                          <a:spcPct val="10260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10096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715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108585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40005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715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18161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ctr" marL="7239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715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r" marR="24130">
                        <a:lnSpc>
                          <a:spcPts val="129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13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50998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31750">
                        <a:lnSpc>
                          <a:spcPts val="1295"/>
                        </a:lnSpc>
                        <a:spcBef>
                          <a:spcPts val="1010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algn="r" marR="392430">
                        <a:lnSpc>
                          <a:spcPct val="100000"/>
                        </a:lnSpc>
                      </a:pP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qty_inc_ccb_match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r" marR="392430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 rowSpan="9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 rowSpan="9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9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rowSpan="9"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3924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84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3924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3924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516216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L="31750" marR="64769">
                        <a:lnSpc>
                          <a:spcPct val="102600"/>
                        </a:lnSpc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 </a:t>
                      </a:r>
                      <a:r>
                        <a:rPr dirty="0" sz="1100" spc="-3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34902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ctr" marL="836294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ctr" marL="25400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algn="ctr" marL="836294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3924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3924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3924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algn="r" marR="3924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gridSpan="4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01700" y="5049391"/>
            <a:ext cx="2340610" cy="5461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6515">
              <a:lnSpc>
                <a:spcPct val="100000"/>
              </a:lnSpc>
              <a:spcBef>
                <a:spcPts val="90"/>
              </a:spcBef>
            </a:pPr>
            <a:r>
              <a:rPr dirty="0" sz="1100" spc="-70">
                <a:latin typeface="Lucida Sans Unicode"/>
                <a:cs typeface="Lucida Sans Unicode"/>
              </a:rPr>
              <a:t>[34907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29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dirty="0" sz="1100" spc="-30">
                <a:latin typeface="Georgia"/>
                <a:cs typeface="Georgia"/>
              </a:rPr>
              <a:t>Verifico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columnas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mi</a:t>
            </a:r>
            <a:r>
              <a:rPr dirty="0" sz="1100" spc="8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dataframe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14400" y="5656401"/>
            <a:ext cx="5944235" cy="249554"/>
            <a:chOff x="914400" y="5656401"/>
            <a:chExt cx="5944235" cy="249554"/>
          </a:xfrm>
        </p:grpSpPr>
        <p:sp>
          <p:nvSpPr>
            <p:cNvPr id="5" name="object 5"/>
            <p:cNvSpPr/>
            <p:nvPr/>
          </p:nvSpPr>
          <p:spPr>
            <a:xfrm>
              <a:off x="914400" y="5656401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27052" y="5669053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572795" y="5651917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2F3E9F"/>
                </a:solidFill>
                <a:latin typeface="Lucida Sans Unicode"/>
                <a:cs typeface="Lucida Sans Unicode"/>
              </a:rPr>
              <a:t>[3]: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7052" y="5669053"/>
            <a:ext cx="5918835" cy="2241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30">
                <a:latin typeface="Lucida Sans Unicode"/>
                <a:cs typeface="Lucida Sans Unicode"/>
              </a:rPr>
              <a:t>data</a:t>
            </a:r>
            <a:r>
              <a:rPr dirty="0" sz="1100" spc="-3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-30">
                <a:latin typeface="Lucida Sans Unicode"/>
                <a:cs typeface="Lucida Sans Unicode"/>
              </a:rPr>
              <a:t>columns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2795" y="5993268"/>
            <a:ext cx="6144895" cy="175069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821690" marR="5080" indent="-809625">
              <a:lnSpc>
                <a:spcPct val="102600"/>
              </a:lnSpc>
              <a:spcBef>
                <a:spcPts val="55"/>
              </a:spcBef>
            </a:pPr>
            <a:r>
              <a:rPr dirty="0" sz="1100" spc="130">
                <a:solidFill>
                  <a:srgbClr val="D74314"/>
                </a:solidFill>
                <a:latin typeface="Lucida Sans Unicode"/>
                <a:cs typeface="Lucida Sans Unicode"/>
              </a:rPr>
              <a:t>[3]:</a:t>
            </a:r>
            <a:r>
              <a:rPr dirty="0" sz="1100" spc="13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75">
                <a:latin typeface="Lucida Sans Unicode"/>
                <a:cs typeface="Lucida Sans Unicode"/>
              </a:rPr>
              <a:t>Index(['pe_id',</a:t>
            </a:r>
            <a:r>
              <a:rPr dirty="0" sz="1100" spc="80">
                <a:latin typeface="Lucida Sans Unicode"/>
                <a:cs typeface="Lucida Sans Unicode"/>
              </a:rPr>
              <a:t> </a:t>
            </a:r>
            <a:r>
              <a:rPr dirty="0" sz="1100" spc="95">
                <a:latin typeface="Lucida Sans Unicode"/>
                <a:cs typeface="Lucida Sans Unicode"/>
              </a:rPr>
              <a:t>'period',</a:t>
            </a:r>
            <a:r>
              <a:rPr dirty="0" sz="1100" spc="100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'com_id',</a:t>
            </a:r>
            <a:r>
              <a:rPr dirty="0" sz="1100" spc="55">
                <a:latin typeface="Lucida Sans Unicode"/>
                <a:cs typeface="Lucida Sans Unicode"/>
              </a:rPr>
              <a:t> </a:t>
            </a:r>
            <a:r>
              <a:rPr dirty="0" sz="1100" spc="95">
                <a:latin typeface="Lucida Sans Unicode"/>
                <a:cs typeface="Lucida Sans Unicode"/>
              </a:rPr>
              <a:t>'region',</a:t>
            </a:r>
            <a:r>
              <a:rPr dirty="0" sz="1100" spc="100">
                <a:latin typeface="Lucida Sans Unicode"/>
                <a:cs typeface="Lucida Sans Unicode"/>
              </a:rPr>
              <a:t> </a:t>
            </a:r>
            <a:r>
              <a:rPr dirty="0" sz="1100" spc="130">
                <a:latin typeface="Lucida Sans Unicode"/>
                <a:cs typeface="Lucida Sans Unicode"/>
              </a:rPr>
              <a:t>'qty_bills', </a:t>
            </a:r>
            <a:r>
              <a:rPr dirty="0" sz="1100" spc="140">
                <a:latin typeface="Lucida Sans Unicode"/>
                <a:cs typeface="Lucida Sans Unicode"/>
              </a:rPr>
              <a:t>'total_bills', </a:t>
            </a:r>
            <a:r>
              <a:rPr dirty="0" sz="1100" spc="14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'qty_pays',</a:t>
            </a:r>
            <a:r>
              <a:rPr dirty="0" sz="1100" spc="75"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'total_pays',</a:t>
            </a:r>
            <a:r>
              <a:rPr dirty="0" sz="1100" spc="95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'qty_pay_adjust',</a:t>
            </a:r>
            <a:r>
              <a:rPr dirty="0" sz="1100" spc="60">
                <a:latin typeface="Lucida Sans Unicode"/>
                <a:cs typeface="Lucida Sans Unicode"/>
              </a:rPr>
              <a:t> </a:t>
            </a:r>
            <a:r>
              <a:rPr dirty="0" sz="1100" spc="95">
                <a:latin typeface="Lucida Sans Unicode"/>
                <a:cs typeface="Lucida Sans Unicode"/>
              </a:rPr>
              <a:t>'total_adjust', </a:t>
            </a:r>
            <a:r>
              <a:rPr dirty="0" sz="1100" spc="100">
                <a:latin typeface="Lucida Sans Unicode"/>
                <a:cs typeface="Lucida Sans Unicode"/>
              </a:rPr>
              <a:t> </a:t>
            </a:r>
            <a:r>
              <a:rPr dirty="0" sz="1100" spc="55">
                <a:latin typeface="Lucida Sans Unicode"/>
                <a:cs typeface="Lucida Sans Unicode"/>
              </a:rPr>
              <a:t>'qty_pay_online',</a:t>
            </a:r>
            <a:r>
              <a:rPr dirty="0" sz="1100" spc="6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'total_pay_online',</a:t>
            </a:r>
            <a:r>
              <a:rPr dirty="0" sz="1100" spc="75">
                <a:latin typeface="Lucida Sans Unicode"/>
                <a:cs typeface="Lucida Sans Unicode"/>
              </a:rPr>
              <a:t> </a:t>
            </a:r>
            <a:r>
              <a:rPr dirty="0" sz="1100" spc="90">
                <a:latin typeface="Lucida Sans Unicode"/>
                <a:cs typeface="Lucida Sans Unicode"/>
              </a:rPr>
              <a:t>'qty_sb', </a:t>
            </a:r>
            <a:r>
              <a:rPr dirty="0" sz="1100" spc="110">
                <a:latin typeface="Lucida Sans Unicode"/>
                <a:cs typeface="Lucida Sans Unicode"/>
              </a:rPr>
              <a:t>'sb_total', </a:t>
            </a:r>
            <a:r>
              <a:rPr dirty="0" sz="1100" spc="114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'qty_sb_funds',</a:t>
            </a:r>
            <a:r>
              <a:rPr dirty="0" sz="1100" spc="50"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'total_sbm_funds',</a:t>
            </a:r>
            <a:r>
              <a:rPr dirty="0" sz="1100" spc="40"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'qty_sbm_aliquots', </a:t>
            </a:r>
            <a:r>
              <a:rPr dirty="0" sz="1100" spc="40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'total_sbm_aliquots', </a:t>
            </a:r>
            <a:r>
              <a:rPr dirty="0" sz="1100" spc="5">
                <a:latin typeface="Lucida Sans Unicode"/>
                <a:cs typeface="Lucida Sans Unicode"/>
              </a:rPr>
              <a:t>'qty_sbm_meters',</a:t>
            </a:r>
            <a:r>
              <a:rPr dirty="0" sz="1100" spc="1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'total_sbm_meters',</a:t>
            </a:r>
            <a:r>
              <a:rPr dirty="0" sz="1100" spc="30">
                <a:latin typeface="Lucida Sans Unicode"/>
                <a:cs typeface="Lucida Sans Unicode"/>
              </a:rPr>
              <a:t> </a:t>
            </a:r>
            <a:r>
              <a:rPr dirty="0" sz="1100" spc="95">
                <a:latin typeface="Lucida Sans Unicode"/>
                <a:cs typeface="Lucida Sans Unicode"/>
              </a:rPr>
              <a:t>'qty_incs', </a:t>
            </a:r>
            <a:r>
              <a:rPr dirty="0" sz="1100" spc="100">
                <a:latin typeface="Lucida Sans Unicode"/>
                <a:cs typeface="Lucida Sans Unicode"/>
              </a:rPr>
              <a:t> </a:t>
            </a:r>
            <a:r>
              <a:rPr dirty="0" sz="1100" spc="114">
                <a:latin typeface="Lucida Sans Unicode"/>
                <a:cs typeface="Lucida Sans Unicode"/>
              </a:rPr>
              <a:t>'total_incs', </a:t>
            </a:r>
            <a:r>
              <a:rPr dirty="0" sz="1100" spc="95">
                <a:latin typeface="Lucida Sans Unicode"/>
                <a:cs typeface="Lucida Sans Unicode"/>
              </a:rPr>
              <a:t>'qty_pfs',</a:t>
            </a:r>
            <a:r>
              <a:rPr dirty="0" sz="1100" spc="100">
                <a:latin typeface="Lucida Sans Unicode"/>
                <a:cs typeface="Lucida Sans Unicode"/>
              </a:rPr>
              <a:t> </a:t>
            </a:r>
            <a:r>
              <a:rPr dirty="0" sz="1100" spc="114">
                <a:latin typeface="Lucida Sans Unicode"/>
                <a:cs typeface="Lucida Sans Unicode"/>
              </a:rPr>
              <a:t>'total_pfs', </a:t>
            </a:r>
            <a:r>
              <a:rPr dirty="0" sz="1100" spc="85">
                <a:latin typeface="Lucida Sans Unicode"/>
                <a:cs typeface="Lucida Sans Unicode"/>
              </a:rPr>
              <a:t>'active_ccb',</a:t>
            </a:r>
            <a:r>
              <a:rPr dirty="0" sz="1100" spc="90"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'qty_pay_ccb_match',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'qty_sb_ccb_match',</a:t>
            </a:r>
            <a:r>
              <a:rPr dirty="0" sz="1100" spc="20"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'qty_ch_ccb_match',</a:t>
            </a:r>
            <a:r>
              <a:rPr dirty="0" sz="1100" spc="20"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'qty_inc_ccb_match'], </a:t>
            </a:r>
            <a:r>
              <a:rPr dirty="0" sz="1100" spc="40"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dtype='object')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950">
              <a:latin typeface="Lucida Sans Unicode"/>
              <a:cs typeface="Lucida Sans Unicode"/>
            </a:endParaRPr>
          </a:p>
          <a:p>
            <a:pPr marL="340995">
              <a:lnSpc>
                <a:spcPct val="100000"/>
              </a:lnSpc>
              <a:spcBef>
                <a:spcPts val="5"/>
              </a:spcBef>
            </a:pPr>
            <a:r>
              <a:rPr dirty="0" sz="1100" spc="-20">
                <a:latin typeface="Georgia"/>
                <a:cs typeface="Georgia"/>
              </a:rPr>
              <a:t>Reviso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información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mi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dataframe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914400" y="7804797"/>
            <a:ext cx="5944235" cy="249554"/>
            <a:chOff x="914400" y="7804797"/>
            <a:chExt cx="5944235" cy="249554"/>
          </a:xfrm>
        </p:grpSpPr>
        <p:sp>
          <p:nvSpPr>
            <p:cNvPr id="11" name="object 11"/>
            <p:cNvSpPr/>
            <p:nvPr/>
          </p:nvSpPr>
          <p:spPr>
            <a:xfrm>
              <a:off x="914400" y="7804797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927052" y="7817449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 txBox="1"/>
          <p:nvPr/>
        </p:nvSpPr>
        <p:spPr>
          <a:xfrm>
            <a:off x="572795" y="7800313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2F3E9F"/>
                </a:solidFill>
                <a:latin typeface="Lucida Sans Unicode"/>
                <a:cs typeface="Lucida Sans Unicode"/>
              </a:rPr>
              <a:t>[4]: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27052" y="7817449"/>
            <a:ext cx="5918835" cy="2241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75">
                <a:latin typeface="Lucida Sans Unicode"/>
                <a:cs typeface="Lucida Sans Unicode"/>
              </a:rPr>
              <a:t>data</a:t>
            </a:r>
            <a:r>
              <a:rPr dirty="0" sz="1100" spc="7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75">
                <a:latin typeface="Lucida Sans Unicode"/>
                <a:cs typeface="Lucida Sans Unicode"/>
              </a:rPr>
              <a:t>info()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01700" y="8160663"/>
            <a:ext cx="3371850" cy="70802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algn="just" marL="12700" marR="659130">
              <a:lnSpc>
                <a:spcPct val="102600"/>
              </a:lnSpc>
              <a:spcBef>
                <a:spcPts val="55"/>
              </a:spcBef>
            </a:pPr>
            <a:r>
              <a:rPr dirty="0" sz="1100" spc="-10">
                <a:latin typeface="Lucida Sans Unicode"/>
                <a:cs typeface="Lucida Sans Unicode"/>
              </a:rPr>
              <a:t>&lt;class 'pandas.core.frame.DataFrame'&gt;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RangeIndex: </a:t>
            </a:r>
            <a:r>
              <a:rPr dirty="0" sz="1100" spc="-125">
                <a:latin typeface="Lucida Sans Unicode"/>
                <a:cs typeface="Lucida Sans Unicode"/>
              </a:rPr>
              <a:t>34907</a:t>
            </a:r>
            <a:r>
              <a:rPr dirty="0" sz="1100" spc="-12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entries, </a:t>
            </a:r>
            <a:r>
              <a:rPr dirty="0" sz="1100" spc="-125">
                <a:latin typeface="Lucida Sans Unicode"/>
                <a:cs typeface="Lucida Sans Unicode"/>
              </a:rPr>
              <a:t>0</a:t>
            </a:r>
            <a:r>
              <a:rPr dirty="0" sz="1100" spc="-12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 </a:t>
            </a:r>
            <a:r>
              <a:rPr dirty="0" sz="1100" spc="-125">
                <a:latin typeface="Lucida Sans Unicode"/>
                <a:cs typeface="Lucida Sans Unicode"/>
              </a:rPr>
              <a:t>34906 </a:t>
            </a:r>
            <a:r>
              <a:rPr dirty="0" sz="1100" spc="-1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Data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columns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105">
                <a:latin typeface="Lucida Sans Unicode"/>
                <a:cs typeface="Lucida Sans Unicode"/>
              </a:rPr>
              <a:t>(total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29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columns):</a:t>
            </a:r>
            <a:endParaRPr sz="1100">
              <a:latin typeface="Lucida Sans Unicode"/>
              <a:cs typeface="Lucida Sans Unicode"/>
            </a:endParaRPr>
          </a:p>
          <a:p>
            <a:pPr algn="just" marL="85090">
              <a:lnSpc>
                <a:spcPct val="100000"/>
              </a:lnSpc>
              <a:spcBef>
                <a:spcPts val="35"/>
              </a:spcBef>
              <a:tabLst>
                <a:tab pos="1830705" algn="l"/>
              </a:tabLst>
            </a:pPr>
            <a:r>
              <a:rPr dirty="0" sz="1100" spc="-125">
                <a:latin typeface="Lucida Sans Unicode"/>
                <a:cs typeface="Lucida Sans Unicode"/>
              </a:rPr>
              <a:t>#</a:t>
            </a:r>
            <a:r>
              <a:rPr dirty="0" sz="1100" spc="225">
                <a:latin typeface="Lucida Sans Unicode"/>
                <a:cs typeface="Lucida Sans Unicode"/>
              </a:rPr>
              <a:t>  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20">
                <a:latin typeface="Lucida Sans Unicode"/>
                <a:cs typeface="Lucida Sans Unicode"/>
              </a:rPr>
              <a:t>Column	</a:t>
            </a:r>
            <a:r>
              <a:rPr dirty="0" sz="1100" spc="-45">
                <a:latin typeface="Lucida Sans Unicode"/>
                <a:cs typeface="Lucida Sans Unicode"/>
              </a:rPr>
              <a:t>Non-Null</a:t>
            </a:r>
            <a:r>
              <a:rPr dirty="0" sz="1100" spc="200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Count</a:t>
            </a:r>
            <a:r>
              <a:rPr dirty="0" sz="1100" spc="750">
                <a:latin typeface="Lucida Sans Unicode"/>
                <a:cs typeface="Lucida Sans Unicode"/>
              </a:rPr>
              <a:t> </a:t>
            </a:r>
            <a:r>
              <a:rPr dirty="0" sz="1100" spc="-55">
                <a:latin typeface="Lucida Sans Unicode"/>
                <a:cs typeface="Lucida Sans Unicode"/>
              </a:rPr>
              <a:t>Dtype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914400" y="8957816"/>
            <a:ext cx="218440" cy="0"/>
          </a:xfrm>
          <a:custGeom>
            <a:avLst/>
            <a:gdLst/>
            <a:ahLst/>
            <a:cxnLst/>
            <a:rect l="l" t="t" r="r" b="b"/>
            <a:pathLst>
              <a:path w="218440" h="0">
                <a:moveTo>
                  <a:pt x="0" y="0"/>
                </a:moveTo>
                <a:lnTo>
                  <a:pt x="218209" y="0"/>
                </a:lnTo>
              </a:path>
            </a:pathLst>
          </a:custGeom>
          <a:ln w="9698">
            <a:solidFill>
              <a:srgbClr val="000000"/>
            </a:solidFill>
            <a:prstDash val="dash"/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1278082" y="8957816"/>
            <a:ext cx="436880" cy="0"/>
          </a:xfrm>
          <a:custGeom>
            <a:avLst/>
            <a:gdLst/>
            <a:ahLst/>
            <a:cxnLst/>
            <a:rect l="l" t="t" r="r" b="b"/>
            <a:pathLst>
              <a:path w="436880" h="0">
                <a:moveTo>
                  <a:pt x="0" y="0"/>
                </a:moveTo>
                <a:lnTo>
                  <a:pt x="436418" y="0"/>
                </a:lnTo>
              </a:path>
            </a:pathLst>
          </a:custGeom>
          <a:ln w="9698">
            <a:solidFill>
              <a:srgbClr val="000000"/>
            </a:solidFill>
            <a:prstDash val="dash"/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2732811" y="8957816"/>
            <a:ext cx="1018540" cy="0"/>
          </a:xfrm>
          <a:custGeom>
            <a:avLst/>
            <a:gdLst/>
            <a:ahLst/>
            <a:cxnLst/>
            <a:rect l="l" t="t" r="r" b="b"/>
            <a:pathLst>
              <a:path w="1018539" h="0">
                <a:moveTo>
                  <a:pt x="0" y="0"/>
                </a:moveTo>
                <a:lnTo>
                  <a:pt x="1018309" y="0"/>
                </a:lnTo>
              </a:path>
            </a:pathLst>
          </a:custGeom>
          <a:ln w="9698">
            <a:solidFill>
              <a:srgbClr val="000000"/>
            </a:solidFill>
            <a:prstDash val="dash"/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3896594" y="8957816"/>
            <a:ext cx="363855" cy="0"/>
          </a:xfrm>
          <a:custGeom>
            <a:avLst/>
            <a:gdLst/>
            <a:ahLst/>
            <a:cxnLst/>
            <a:rect l="l" t="t" r="r" b="b"/>
            <a:pathLst>
              <a:path w="363854" h="0">
                <a:moveTo>
                  <a:pt x="0" y="0"/>
                </a:moveTo>
                <a:lnTo>
                  <a:pt x="363682" y="0"/>
                </a:lnTo>
              </a:path>
            </a:pathLst>
          </a:custGeom>
          <a:ln w="9698">
            <a:solidFill>
              <a:srgbClr val="000000"/>
            </a:solidFill>
            <a:prstDash val="dash"/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55382" y="912816"/>
          <a:ext cx="3482340" cy="50031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04975"/>
                <a:gridCol w="1163955"/>
                <a:gridCol w="614044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0	</a:t>
                      </a: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pe_id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	</a:t>
                      </a: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period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20">
                          <a:latin typeface="Lucida Sans Unicode"/>
                          <a:cs typeface="Lucida Sans Unicode"/>
                        </a:rPr>
                        <a:t>object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	</a:t>
                      </a:r>
                      <a:r>
                        <a:rPr dirty="0" sz="1100" spc="-65">
                          <a:latin typeface="Lucida Sans Unicode"/>
                          <a:cs typeface="Lucida Sans Unicode"/>
                        </a:rPr>
                        <a:t>com_id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84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	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region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20">
                          <a:latin typeface="Lucida Sans Unicode"/>
                          <a:cs typeface="Lucida Sans Unicode"/>
                        </a:rPr>
                        <a:t>object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	</a:t>
                      </a:r>
                      <a:r>
                        <a:rPr dirty="0" sz="1100" spc="75">
                          <a:latin typeface="Lucida Sans Unicode"/>
                          <a:cs typeface="Lucida Sans Unicode"/>
                        </a:rPr>
                        <a:t>qty_bills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	</a:t>
                      </a:r>
                      <a:r>
                        <a:rPr dirty="0" sz="1100" spc="100">
                          <a:latin typeface="Lucida Sans Unicode"/>
                          <a:cs typeface="Lucida Sans Unicode"/>
                        </a:rPr>
                        <a:t>total_bills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	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	</a:t>
                      </a:r>
                      <a:r>
                        <a:rPr dirty="0" sz="1100" spc="30">
                          <a:latin typeface="Lucida Sans Unicode"/>
                          <a:cs typeface="Lucida Sans Unicode"/>
                        </a:rPr>
                        <a:t>total_pays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8	</a:t>
                      </a: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9	</a:t>
                      </a:r>
                      <a:r>
                        <a:rPr dirty="0" sz="1100" spc="50">
                          <a:latin typeface="Lucida Sans Unicode"/>
                          <a:cs typeface="Lucida Sans Unicode"/>
                        </a:rPr>
                        <a:t>total_adjust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	</a:t>
                      </a: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	</a:t>
                      </a: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total_pay_online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	</a:t>
                      </a: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qty_sb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	</a:t>
                      </a:r>
                      <a:r>
                        <a:rPr dirty="0" sz="1100" spc="40">
                          <a:latin typeface="Lucida Sans Unicode"/>
                          <a:cs typeface="Lucida Sans Unicode"/>
                        </a:rPr>
                        <a:t>sb_total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14	</a:t>
                      </a: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qty_sb_funds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	</a:t>
                      </a: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total_sbm_funds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20">
                          <a:latin typeface="Lucida Sans Unicode"/>
                          <a:cs typeface="Lucida Sans Unicode"/>
                        </a:rPr>
                        <a:t>object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	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qty_sbm_aliquots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17	</a:t>
                      </a: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total_sbm_aliquots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18	</a:t>
                      </a: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qty_sbm_meters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19	</a:t>
                      </a: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total_sbm_meters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20">
                          <a:latin typeface="Lucida Sans Unicode"/>
                          <a:cs typeface="Lucida Sans Unicode"/>
                        </a:rPr>
                        <a:t>object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20	</a:t>
                      </a: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qty_incs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21	</a:t>
                      </a:r>
                      <a:r>
                        <a:rPr dirty="0" sz="1100" spc="60">
                          <a:latin typeface="Lucida Sans Unicode"/>
                          <a:cs typeface="Lucida Sans Unicode"/>
                        </a:rPr>
                        <a:t>total_incs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	</a:t>
                      </a: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qty_pfs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23	</a:t>
                      </a:r>
                      <a:r>
                        <a:rPr dirty="0" sz="1100" spc="55">
                          <a:latin typeface="Lucida Sans Unicode"/>
                          <a:cs typeface="Lucida Sans Unicode"/>
                        </a:rPr>
                        <a:t>total_pfs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24	</a:t>
                      </a: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active_ccb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	</a:t>
                      </a: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qty_pay_ccb_match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	</a:t>
                      </a: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qty_sb_ccb_match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27	</a:t>
                      </a: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qty_ch_ccb_match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28	</a:t>
                      </a: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qty_inc_ccb_match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01700" y="5892506"/>
            <a:ext cx="4140200" cy="73025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1209675">
              <a:lnSpc>
                <a:spcPct val="102600"/>
              </a:lnSpc>
              <a:spcBef>
                <a:spcPts val="55"/>
              </a:spcBef>
            </a:pPr>
            <a:r>
              <a:rPr dirty="0" sz="1100" spc="15">
                <a:latin typeface="Lucida Sans Unicode"/>
                <a:cs typeface="Lucida Sans Unicode"/>
              </a:rPr>
              <a:t>dtypes:</a:t>
            </a:r>
            <a:r>
              <a:rPr dirty="0" sz="1100" spc="204"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float64(1),</a:t>
            </a:r>
            <a:r>
              <a:rPr dirty="0" sz="1100" spc="204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int64(24),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object(4)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160">
                <a:latin typeface="Lucida Sans Unicode"/>
                <a:cs typeface="Lucida Sans Unicode"/>
              </a:rPr>
              <a:t>memory</a:t>
            </a:r>
            <a:r>
              <a:rPr dirty="0" sz="1100" spc="-150">
                <a:latin typeface="Lucida Sans Unicode"/>
                <a:cs typeface="Lucida Sans Unicode"/>
              </a:rPr>
              <a:t> </a:t>
            </a:r>
            <a:r>
              <a:rPr dirty="0" sz="1100" spc="-15">
                <a:latin typeface="Lucida Sans Unicode"/>
                <a:cs typeface="Lucida Sans Unicode"/>
              </a:rPr>
              <a:t>usage: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85">
                <a:latin typeface="Lucida Sans Unicode"/>
                <a:cs typeface="Lucida Sans Unicode"/>
              </a:rPr>
              <a:t>7.7+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-220">
                <a:latin typeface="Lucida Sans Unicode"/>
                <a:cs typeface="Lucida Sans Unicode"/>
              </a:rPr>
              <a:t>MB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dirty="0" sz="1100" spc="-40" b="1">
                <a:latin typeface="Georgia"/>
                <a:cs typeface="Georgia"/>
              </a:rPr>
              <a:t>Habilitamos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para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25" b="1">
                <a:latin typeface="Georgia"/>
                <a:cs typeface="Georgia"/>
              </a:rPr>
              <a:t>trabajar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con</a:t>
            </a:r>
            <a:r>
              <a:rPr dirty="0" sz="1100" spc="145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grandes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volumenes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45" b="1">
                <a:latin typeface="Georgia"/>
                <a:cs typeface="Georgia"/>
              </a:rPr>
              <a:t> </a:t>
            </a:r>
            <a:r>
              <a:rPr dirty="0" sz="1100" spc="-35" b="1">
                <a:latin typeface="Georgia"/>
                <a:cs typeface="Georgia"/>
              </a:rPr>
              <a:t>datos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14400" y="6622464"/>
            <a:ext cx="5944235" cy="249554"/>
            <a:chOff x="914400" y="6622464"/>
            <a:chExt cx="5944235" cy="249554"/>
          </a:xfrm>
        </p:grpSpPr>
        <p:sp>
          <p:nvSpPr>
            <p:cNvPr id="5" name="object 5"/>
            <p:cNvSpPr/>
            <p:nvPr/>
          </p:nvSpPr>
          <p:spPr>
            <a:xfrm>
              <a:off x="914400" y="6622464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27052" y="6635117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572795" y="6617981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2F3E9F"/>
                </a:solidFill>
                <a:latin typeface="Lucida Sans Unicode"/>
                <a:cs typeface="Lucida Sans Unicode"/>
              </a:rPr>
              <a:t>[5]: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7052" y="6635117"/>
            <a:ext cx="5918835" cy="2241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50">
                <a:latin typeface="Lucida Sans Unicode"/>
                <a:cs typeface="Lucida Sans Unicode"/>
              </a:rPr>
              <a:t>alt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50">
                <a:latin typeface="Lucida Sans Unicode"/>
                <a:cs typeface="Lucida Sans Unicode"/>
              </a:rPr>
              <a:t>data_transformers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50">
                <a:latin typeface="Lucida Sans Unicode"/>
                <a:cs typeface="Lucida Sans Unicode"/>
              </a:rPr>
              <a:t>enable(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'csv'</a:t>
            </a:r>
            <a:r>
              <a:rPr dirty="0" sz="1100" spc="5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2795" y="6959331"/>
            <a:ext cx="6298565" cy="125984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D74314"/>
                </a:solidFill>
                <a:latin typeface="Lucida Sans Unicode"/>
                <a:cs typeface="Lucida Sans Unicode"/>
              </a:rPr>
              <a:t>[5]:</a:t>
            </a:r>
            <a:r>
              <a:rPr dirty="0" sz="1100" spc="30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DataTransformerRegistry.enable('csv')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500">
              <a:latin typeface="Lucida Sans Unicode"/>
              <a:cs typeface="Lucida Sans Unicode"/>
            </a:endParaRPr>
          </a:p>
          <a:p>
            <a:pPr marL="340995">
              <a:lnSpc>
                <a:spcPct val="100000"/>
              </a:lnSpc>
              <a:spcBef>
                <a:spcPts val="5"/>
              </a:spcBef>
              <a:tabLst>
                <a:tab pos="807085" algn="l"/>
              </a:tabLst>
            </a:pPr>
            <a:r>
              <a:rPr dirty="0" sz="1100" spc="-30" b="1">
                <a:latin typeface="Georgia"/>
                <a:cs typeface="Georgia"/>
              </a:rPr>
              <a:t>1.0.2	</a:t>
            </a:r>
            <a:r>
              <a:rPr dirty="0" sz="1100" spc="-45" b="1">
                <a:latin typeface="Georgia"/>
                <a:cs typeface="Georgia"/>
              </a:rPr>
              <a:t>Intentamos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identificar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comunidades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perdidas</a:t>
            </a:r>
            <a:endParaRPr sz="1100">
              <a:latin typeface="Georgia"/>
              <a:cs typeface="Georgia"/>
            </a:endParaRPr>
          </a:p>
          <a:p>
            <a:pPr algn="just" marL="340995" marR="5080">
              <a:lnSpc>
                <a:spcPct val="102600"/>
              </a:lnSpc>
              <a:spcBef>
                <a:spcPts val="705"/>
              </a:spcBef>
            </a:pPr>
            <a:r>
              <a:rPr dirty="0" sz="1100" spc="-40">
                <a:latin typeface="Georgia"/>
                <a:cs typeface="Georgia"/>
              </a:rPr>
              <a:t>Uso </a:t>
            </a:r>
            <a:r>
              <a:rPr dirty="0" sz="1100" spc="-30">
                <a:latin typeface="Georgia"/>
                <a:cs typeface="Georgia"/>
              </a:rPr>
              <a:t>el siguiente </a:t>
            </a:r>
            <a:r>
              <a:rPr dirty="0" sz="1100" spc="-20">
                <a:latin typeface="Georgia"/>
                <a:cs typeface="Georgia"/>
              </a:rPr>
              <a:t>criterio para </a:t>
            </a:r>
            <a:r>
              <a:rPr dirty="0" sz="1100" spc="-25">
                <a:latin typeface="Georgia"/>
                <a:cs typeface="Georgia"/>
              </a:rPr>
              <a:t>identificarlas: </a:t>
            </a:r>
            <a:r>
              <a:rPr dirty="0" sz="1100" spc="-50">
                <a:latin typeface="Georgia"/>
                <a:cs typeface="Georgia"/>
              </a:rPr>
              <a:t>- </a:t>
            </a:r>
            <a:r>
              <a:rPr dirty="0" sz="1100" spc="-30">
                <a:latin typeface="Georgia"/>
                <a:cs typeface="Georgia"/>
              </a:rPr>
              <a:t>Comunidades </a:t>
            </a:r>
            <a:r>
              <a:rPr dirty="0" sz="1100" spc="-40">
                <a:latin typeface="Georgia"/>
                <a:cs typeface="Georgia"/>
              </a:rPr>
              <a:t>con </a:t>
            </a:r>
            <a:r>
              <a:rPr dirty="0" sz="1100" spc="-50">
                <a:latin typeface="Georgia"/>
                <a:cs typeface="Georgia"/>
              </a:rPr>
              <a:t>menos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65">
                <a:latin typeface="Georgia"/>
                <a:cs typeface="Georgia"/>
              </a:rPr>
              <a:t>3 </a:t>
            </a:r>
            <a:r>
              <a:rPr dirty="0" sz="1100" spc="-20">
                <a:latin typeface="Georgia"/>
                <a:cs typeface="Georgia"/>
              </a:rPr>
              <a:t>cuotas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5">
                <a:latin typeface="Georgia"/>
                <a:cs typeface="Georgia"/>
              </a:rPr>
              <a:t>mantenimiento 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emitidas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meses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nos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sean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15">
                <a:latin typeface="Georgia"/>
                <a:cs typeface="Georgia"/>
              </a:rPr>
              <a:t>Oct, </a:t>
            </a:r>
            <a:r>
              <a:rPr dirty="0" sz="1100" spc="-25">
                <a:latin typeface="Georgia"/>
                <a:cs typeface="Georgia"/>
              </a:rPr>
              <a:t>Nov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10">
                <a:latin typeface="Georgia"/>
                <a:cs typeface="Georgia"/>
              </a:rPr>
              <a:t>Dic </a:t>
            </a:r>
            <a:r>
              <a:rPr dirty="0" sz="1100" spc="-70">
                <a:latin typeface="Georgia"/>
                <a:cs typeface="Georgia"/>
              </a:rPr>
              <a:t>2022.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Comunidades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tengan </a:t>
            </a:r>
            <a:r>
              <a:rPr dirty="0" sz="1100" spc="-15">
                <a:latin typeface="Georgia"/>
                <a:cs typeface="Georgia"/>
              </a:rPr>
              <a:t>al </a:t>
            </a:r>
            <a:r>
              <a:rPr dirty="0" sz="1100" spc="-50">
                <a:latin typeface="Georgia"/>
                <a:cs typeface="Georgia"/>
              </a:rPr>
              <a:t>menos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70">
                <a:latin typeface="Georgia"/>
                <a:cs typeface="Georgia"/>
              </a:rPr>
              <a:t>1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3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menos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80">
                <a:latin typeface="Georgia"/>
                <a:cs typeface="Georgia"/>
              </a:rPr>
              <a:t>4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cuotas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mantenimiento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generadas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sistema.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914400" y="8305648"/>
            <a:ext cx="5944235" cy="763270"/>
            <a:chOff x="914400" y="8305648"/>
            <a:chExt cx="5944235" cy="763270"/>
          </a:xfrm>
        </p:grpSpPr>
        <p:sp>
          <p:nvSpPr>
            <p:cNvPr id="11" name="object 11"/>
            <p:cNvSpPr/>
            <p:nvPr/>
          </p:nvSpPr>
          <p:spPr>
            <a:xfrm>
              <a:off x="914400" y="8305648"/>
              <a:ext cx="5944235" cy="763270"/>
            </a:xfrm>
            <a:custGeom>
              <a:avLst/>
              <a:gdLst/>
              <a:ahLst/>
              <a:cxnLst/>
              <a:rect l="l" t="t" r="r" b="b"/>
              <a:pathLst>
                <a:path w="5944234" h="76327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37964"/>
                  </a:lnTo>
                  <a:lnTo>
                    <a:pt x="1988" y="747814"/>
                  </a:lnTo>
                  <a:lnTo>
                    <a:pt x="7411" y="755858"/>
                  </a:lnTo>
                  <a:lnTo>
                    <a:pt x="15455" y="761281"/>
                  </a:lnTo>
                  <a:lnTo>
                    <a:pt x="25305" y="763269"/>
                  </a:lnTo>
                  <a:lnTo>
                    <a:pt x="5918371" y="763269"/>
                  </a:lnTo>
                  <a:lnTo>
                    <a:pt x="5928221" y="761281"/>
                  </a:lnTo>
                  <a:lnTo>
                    <a:pt x="5936265" y="755858"/>
                  </a:lnTo>
                  <a:lnTo>
                    <a:pt x="5941688" y="747814"/>
                  </a:lnTo>
                  <a:lnTo>
                    <a:pt x="5943676" y="737964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927052" y="8318300"/>
              <a:ext cx="5918835" cy="751205"/>
            </a:xfrm>
            <a:custGeom>
              <a:avLst/>
              <a:gdLst/>
              <a:ahLst/>
              <a:cxnLst/>
              <a:rect l="l" t="t" r="r" b="b"/>
              <a:pathLst>
                <a:path w="5918834" h="75120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37964"/>
                  </a:lnTo>
                  <a:lnTo>
                    <a:pt x="0" y="744952"/>
                  </a:lnTo>
                  <a:lnTo>
                    <a:pt x="5664" y="750617"/>
                  </a:lnTo>
                  <a:lnTo>
                    <a:pt x="5912706" y="750617"/>
                  </a:lnTo>
                  <a:lnTo>
                    <a:pt x="5918371" y="744952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 txBox="1"/>
          <p:nvPr/>
        </p:nvSpPr>
        <p:spPr>
          <a:xfrm>
            <a:off x="572795" y="8301163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2F3E9F"/>
                </a:solidFill>
                <a:latin typeface="Lucida Sans Unicode"/>
                <a:cs typeface="Lucida Sans Unicode"/>
              </a:rPr>
              <a:t>[6]: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14" name="object 14"/>
          <p:cNvSpPr txBox="1"/>
          <p:nvPr/>
        </p:nvSpPr>
        <p:spPr>
          <a:xfrm>
            <a:off x="927052" y="8318300"/>
            <a:ext cx="5918835" cy="75120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15">
                <a:latin typeface="Lucida Sans Unicode"/>
                <a:cs typeface="Lucida Sans Unicode"/>
              </a:rPr>
              <a:t>condition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~</a:t>
            </a:r>
            <a:r>
              <a:rPr dirty="0" sz="1100" spc="45">
                <a:latin typeface="Lucida Sans Unicode"/>
                <a:cs typeface="Lucida Sans Unicode"/>
              </a:rPr>
              <a:t>data[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45">
                <a:latin typeface="Lucida Sans Unicode"/>
                <a:cs typeface="Lucida Sans Unicode"/>
              </a:rPr>
              <a:t>]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5">
                <a:latin typeface="Lucida Sans Unicode"/>
                <a:cs typeface="Lucida Sans Unicode"/>
              </a:rPr>
              <a:t>isin([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'2022-10-01'</a:t>
            </a:r>
            <a:r>
              <a:rPr dirty="0" sz="1100" spc="45">
                <a:latin typeface="Lucida Sans Unicode"/>
                <a:cs typeface="Lucida Sans Unicode"/>
              </a:rPr>
              <a:t>,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20">
                <a:solidFill>
                  <a:srgbClr val="BA2121"/>
                </a:solidFill>
                <a:latin typeface="Lucida Sans Unicode"/>
                <a:cs typeface="Lucida Sans Unicode"/>
              </a:rPr>
              <a:t>'2022-11-01'</a:t>
            </a:r>
            <a:r>
              <a:rPr dirty="0" sz="1100" spc="-20">
                <a:latin typeface="Lucida Sans Unicode"/>
                <a:cs typeface="Lucida Sans Unicode"/>
              </a:rPr>
              <a:t>,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5">
                <a:solidFill>
                  <a:srgbClr val="BA2121"/>
                </a:solidFill>
                <a:latin typeface="Lucida Sans Unicode"/>
                <a:cs typeface="Lucida Sans Unicode"/>
              </a:rPr>
              <a:t>'2022-12-01'</a:t>
            </a:r>
            <a:r>
              <a:rPr dirty="0" sz="1100" spc="-5">
                <a:latin typeface="Lucida Sans Unicode"/>
                <a:cs typeface="Lucida Sans Unicode"/>
              </a:rPr>
              <a:t>])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&amp;</a:t>
            </a:r>
            <a:r>
              <a:rPr dirty="0" sz="1100" spc="15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9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65">
                <a:latin typeface="Lucida Sans Unicode"/>
                <a:cs typeface="Lucida Sans Unicode"/>
              </a:rPr>
              <a:t>(data[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75">
                <a:solidFill>
                  <a:srgbClr val="BA2121"/>
                </a:solidFill>
                <a:latin typeface="Lucida Sans Unicode"/>
                <a:cs typeface="Lucida Sans Unicode"/>
              </a:rPr>
              <a:t>qty_bills</a:t>
            </a:r>
            <a:r>
              <a:rPr dirty="0" sz="1100" spc="32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dirty="0" sz="1100" spc="215">
                <a:latin typeface="Lucida Sans Unicode"/>
                <a:cs typeface="Lucida Sans Unicode"/>
              </a:rPr>
              <a:t>]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&gt;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5"/>
              </a:spcBef>
            </a:pPr>
            <a:r>
              <a:rPr dirty="0" sz="1100" spc="-40">
                <a:latin typeface="Lucida Sans Unicode"/>
                <a:cs typeface="Lucida Sans Unicode"/>
              </a:rPr>
              <a:t>com_to_loose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data[condition]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groupby([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'com_id'</a:t>
            </a:r>
            <a:r>
              <a:rPr dirty="0" sz="1100" spc="65">
                <a:latin typeface="Lucida Sans Unicode"/>
                <a:cs typeface="Lucida Sans Unicode"/>
              </a:rPr>
              <a:t>])[[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'pe_id'</a:t>
            </a:r>
            <a:r>
              <a:rPr dirty="0" sz="1100" spc="65">
                <a:latin typeface="Lucida Sans Unicode"/>
                <a:cs typeface="Lucida Sans Unicode"/>
              </a:rPr>
              <a:t>]]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count()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4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45">
                <a:latin typeface="Lucida Sans Unicode"/>
                <a:cs typeface="Lucida Sans Unicode"/>
              </a:rPr>
              <a:t>sort_values(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'com_id'</a:t>
            </a:r>
            <a:r>
              <a:rPr dirty="0" sz="1100" spc="45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ascending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5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75" b="1">
                <a:solidFill>
                  <a:srgbClr val="007F00"/>
                </a:solidFill>
                <a:latin typeface="Cambria"/>
                <a:cs typeface="Cambria"/>
              </a:rPr>
              <a:t>False</a:t>
            </a:r>
            <a:r>
              <a:rPr dirty="0" sz="1100" spc="7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914393"/>
            <a:ext cx="5944235" cy="788035"/>
            <a:chOff x="914400" y="914393"/>
            <a:chExt cx="5944235" cy="788035"/>
          </a:xfrm>
        </p:grpSpPr>
        <p:sp>
          <p:nvSpPr>
            <p:cNvPr id="3" name="object 3"/>
            <p:cNvSpPr/>
            <p:nvPr/>
          </p:nvSpPr>
          <p:spPr>
            <a:xfrm>
              <a:off x="914400" y="914393"/>
              <a:ext cx="5944235" cy="788035"/>
            </a:xfrm>
            <a:custGeom>
              <a:avLst/>
              <a:gdLst/>
              <a:ahLst/>
              <a:cxnLst/>
              <a:rect l="l" t="t" r="r" b="b"/>
              <a:pathLst>
                <a:path w="5944234" h="78803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62266"/>
                  </a:lnTo>
                  <a:lnTo>
                    <a:pt x="1988" y="772116"/>
                  </a:lnTo>
                  <a:lnTo>
                    <a:pt x="7411" y="780159"/>
                  </a:lnTo>
                  <a:lnTo>
                    <a:pt x="15455" y="785582"/>
                  </a:lnTo>
                  <a:lnTo>
                    <a:pt x="25305" y="787571"/>
                  </a:lnTo>
                  <a:lnTo>
                    <a:pt x="5918371" y="787571"/>
                  </a:lnTo>
                  <a:lnTo>
                    <a:pt x="5928221" y="785582"/>
                  </a:lnTo>
                  <a:lnTo>
                    <a:pt x="5936265" y="780159"/>
                  </a:lnTo>
                  <a:lnTo>
                    <a:pt x="5941688" y="772116"/>
                  </a:lnTo>
                  <a:lnTo>
                    <a:pt x="5943676" y="762266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927052" y="914393"/>
              <a:ext cx="5918835" cy="775335"/>
            </a:xfrm>
            <a:custGeom>
              <a:avLst/>
              <a:gdLst/>
              <a:ahLst/>
              <a:cxnLst/>
              <a:rect l="l" t="t" r="r" b="b"/>
              <a:pathLst>
                <a:path w="5918834" h="77533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62266"/>
                  </a:lnTo>
                  <a:lnTo>
                    <a:pt x="0" y="769254"/>
                  </a:lnTo>
                  <a:lnTo>
                    <a:pt x="5664" y="774918"/>
                  </a:lnTo>
                  <a:lnTo>
                    <a:pt x="5912706" y="774918"/>
                  </a:lnTo>
                  <a:lnTo>
                    <a:pt x="5918371" y="769254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/>
          <p:nvPr/>
        </p:nvSpPr>
        <p:spPr>
          <a:xfrm>
            <a:off x="927052" y="914393"/>
            <a:ext cx="5918835" cy="77533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37465">
              <a:lnSpc>
                <a:spcPct val="100000"/>
              </a:lnSpc>
              <a:spcBef>
                <a:spcPts val="130"/>
              </a:spcBef>
            </a:pPr>
            <a:r>
              <a:rPr dirty="0" sz="1100" spc="-40">
                <a:latin typeface="Lucida Sans Unicode"/>
                <a:cs typeface="Lucida Sans Unicode"/>
              </a:rPr>
              <a:t>com_to_loose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">
                <a:latin typeface="Lucida Sans Unicode"/>
                <a:cs typeface="Lucida Sans Unicode"/>
              </a:rPr>
              <a:t>com_to_loose</a:t>
            </a:r>
            <a:r>
              <a:rPr dirty="0" sz="1100" spc="1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">
                <a:latin typeface="Lucida Sans Unicode"/>
                <a:cs typeface="Lucida Sans Unicode"/>
              </a:rPr>
              <a:t>reset_index()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-40">
                <a:latin typeface="Lucida Sans Unicode"/>
                <a:cs typeface="Lucida Sans Unicode"/>
              </a:rPr>
              <a:t>com_to_loose</a:t>
            </a:r>
            <a:r>
              <a:rPr dirty="0" sz="1100" spc="23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14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com_to_loose[(com_to_loose[</a:t>
            </a:r>
            <a:r>
              <a:rPr dirty="0" sz="1100" spc="15">
                <a:solidFill>
                  <a:srgbClr val="BA2121"/>
                </a:solidFill>
                <a:latin typeface="Lucida Sans Unicode"/>
                <a:cs typeface="Lucida Sans Unicode"/>
              </a:rPr>
              <a:t>'pe_id'</a:t>
            </a:r>
            <a:r>
              <a:rPr dirty="0" sz="1100" spc="15">
                <a:latin typeface="Lucida Sans Unicode"/>
                <a:cs typeface="Lucida Sans Unicode"/>
              </a:rPr>
              <a:t>]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&gt;</a:t>
            </a:r>
            <a:r>
              <a:rPr dirty="0" sz="1100" spc="15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dirty="0" sz="1100" spc="45">
                <a:latin typeface="Lucida Sans Unicode"/>
                <a:cs typeface="Lucida Sans Unicode"/>
              </a:rPr>
              <a:t>)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&amp;</a:t>
            </a:r>
            <a:r>
              <a:rPr dirty="0" sz="1100" spc="15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4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40">
                <a:latin typeface="Lucida Sans Unicode"/>
                <a:cs typeface="Lucida Sans Unicode"/>
              </a:rPr>
              <a:t>(com_to_loose[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'pe_id'</a:t>
            </a:r>
            <a:r>
              <a:rPr dirty="0" sz="1100" spc="40">
                <a:latin typeface="Lucida Sans Unicode"/>
                <a:cs typeface="Lucida Sans Unicode"/>
              </a:rPr>
              <a:t>]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&lt;</a:t>
            </a:r>
            <a:r>
              <a:rPr dirty="0" sz="1100" spc="14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3</a:t>
            </a:r>
            <a:r>
              <a:rPr dirty="0" sz="1100" spc="85">
                <a:latin typeface="Lucida Sans Unicode"/>
                <a:cs typeface="Lucida Sans Unicode"/>
              </a:rPr>
              <a:t>)][[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'com_id'</a:t>
            </a:r>
            <a:r>
              <a:rPr dirty="0" sz="1100" spc="85">
                <a:latin typeface="Lucida Sans Unicode"/>
                <a:cs typeface="Lucida Sans Unicode"/>
              </a:rPr>
              <a:t>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114">
                <a:solidFill>
                  <a:srgbClr val="BA2121"/>
                </a:solidFill>
                <a:latin typeface="Lucida Sans Unicode"/>
                <a:cs typeface="Lucida Sans Unicode"/>
              </a:rPr>
              <a:t>'pe_id'</a:t>
            </a:r>
            <a:r>
              <a:rPr dirty="0" sz="1100" spc="114">
                <a:latin typeface="Lucida Sans Unicode"/>
                <a:cs typeface="Lucida Sans Unicode"/>
              </a:rPr>
              <a:t>]]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5"/>
              </a:spcBef>
            </a:pPr>
            <a:r>
              <a:rPr dirty="0" sz="1100" spc="-40">
                <a:latin typeface="Lucida Sans Unicode"/>
                <a:cs typeface="Lucida Sans Unicode"/>
              </a:rPr>
              <a:t>com_to_loose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553745" y="1800318"/>
          <a:ext cx="1819275" cy="2077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3855"/>
                <a:gridCol w="405130"/>
                <a:gridCol w="618490"/>
                <a:gridCol w="432435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13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[6]: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65">
                          <a:latin typeface="Lucida Sans Unicode"/>
                          <a:cs typeface="Lucida Sans Unicode"/>
                        </a:rPr>
                        <a:t>com_id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pe_id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60938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60858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60851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60654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60518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  <a:tabLst>
                          <a:tab pos="508634" algn="l"/>
                        </a:tabLst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	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  <a:tr h="17208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362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57681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431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57144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523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56817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536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56756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45415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39323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901700" y="4026813"/>
            <a:ext cx="5969635" cy="212026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56515"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Lucida Sans Unicode"/>
                <a:cs typeface="Lucida Sans Unicode"/>
              </a:rPr>
              <a:t>[90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 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2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9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02600"/>
              </a:lnSpc>
            </a:pPr>
            <a:r>
              <a:rPr dirty="0" sz="1100" spc="-25">
                <a:latin typeface="Georgia"/>
                <a:cs typeface="Georgia"/>
              </a:rPr>
              <a:t>Concluimos: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Buscamos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35">
                <a:latin typeface="Georgia"/>
                <a:cs typeface="Georgia"/>
              </a:rPr>
              <a:t>comunidad</a:t>
            </a:r>
            <a:r>
              <a:rPr dirty="0" sz="1100" spc="-30">
                <a:latin typeface="Georgia"/>
                <a:cs typeface="Georgia"/>
              </a:rPr>
              <a:t> id: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95">
                <a:latin typeface="Georgia"/>
                <a:cs typeface="Georgia"/>
              </a:rPr>
              <a:t>60938</a:t>
            </a:r>
            <a:r>
              <a:rPr dirty="0" sz="1100" spc="-9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sistema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45">
                <a:latin typeface="Georgia"/>
                <a:cs typeface="Georgia"/>
              </a:rPr>
              <a:t>vemos</a:t>
            </a:r>
            <a:r>
              <a:rPr dirty="0" sz="1100" spc="-40">
                <a:latin typeface="Georgia"/>
                <a:cs typeface="Georgia"/>
              </a:rPr>
              <a:t> que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una</a:t>
            </a:r>
            <a:r>
              <a:rPr dirty="0" sz="1100" spc="204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comunidad 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migrada </a:t>
            </a:r>
            <a:r>
              <a:rPr dirty="0" sz="1100" spc="-10">
                <a:latin typeface="Georgia"/>
                <a:cs typeface="Georgia"/>
              </a:rPr>
              <a:t>(Viene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20">
                <a:latin typeface="Georgia"/>
                <a:cs typeface="Georgia"/>
              </a:rPr>
              <a:t>otro </a:t>
            </a:r>
            <a:r>
              <a:rPr dirty="0" sz="1100" spc="-25">
                <a:latin typeface="Georgia"/>
                <a:cs typeface="Georgia"/>
              </a:rPr>
              <a:t>software), </a:t>
            </a:r>
            <a:r>
              <a:rPr dirty="0" sz="1100" spc="-35">
                <a:latin typeface="Georgia"/>
                <a:cs typeface="Georgia"/>
              </a:rPr>
              <a:t>sufrió </a:t>
            </a:r>
            <a:r>
              <a:rPr dirty="0" sz="1100" spc="-30">
                <a:latin typeface="Georgia"/>
                <a:cs typeface="Georgia"/>
              </a:rPr>
              <a:t>reinstalaciones </a:t>
            </a:r>
            <a:r>
              <a:rPr dirty="0" sz="1100" spc="30">
                <a:latin typeface="Georgia"/>
                <a:cs typeface="Georgia"/>
              </a:rPr>
              <a:t>y </a:t>
            </a:r>
            <a:r>
              <a:rPr dirty="0" sz="1100" spc="-40">
                <a:latin typeface="Georgia"/>
                <a:cs typeface="Georgia"/>
              </a:rPr>
              <a:t>su </a:t>
            </a:r>
            <a:r>
              <a:rPr dirty="0" sz="1100" spc="-35">
                <a:latin typeface="Georgia"/>
                <a:cs typeface="Georgia"/>
              </a:rPr>
              <a:t>forma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0">
                <a:latin typeface="Georgia"/>
                <a:cs typeface="Georgia"/>
              </a:rPr>
              <a:t>cobro </a:t>
            </a:r>
            <a:r>
              <a:rPr dirty="0" sz="1100" spc="-50">
                <a:latin typeface="Georgia"/>
                <a:cs typeface="Georgia"/>
              </a:rPr>
              <a:t>no es </a:t>
            </a:r>
            <a:r>
              <a:rPr dirty="0" sz="1100" spc="-40">
                <a:latin typeface="Georgia"/>
                <a:cs typeface="Georgia"/>
              </a:rPr>
              <a:t>según egresos </a:t>
            </a:r>
            <a:r>
              <a:rPr dirty="0" sz="1100" spc="-50">
                <a:latin typeface="Georgia"/>
                <a:cs typeface="Georgia"/>
              </a:rPr>
              <a:t>e 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ingresos.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680"/>
              </a:spcBef>
            </a:pPr>
            <a:r>
              <a:rPr dirty="0" sz="1100" spc="-10">
                <a:latin typeface="Georgia"/>
                <a:cs typeface="Georgia"/>
              </a:rPr>
              <a:t>Por </a:t>
            </a:r>
            <a:r>
              <a:rPr dirty="0" sz="1100" spc="-30">
                <a:latin typeface="Georgia"/>
                <a:cs typeface="Georgia"/>
              </a:rPr>
              <a:t>lo </a:t>
            </a:r>
            <a:r>
              <a:rPr dirty="0" sz="1100" spc="-40">
                <a:latin typeface="Georgia"/>
                <a:cs typeface="Georgia"/>
              </a:rPr>
              <a:t>que: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 </a:t>
            </a:r>
            <a:r>
              <a:rPr dirty="0" sz="1100" spc="-15">
                <a:latin typeface="Georgia"/>
                <a:cs typeface="Georgia"/>
              </a:rPr>
              <a:t>Filtramos </a:t>
            </a:r>
            <a:r>
              <a:rPr dirty="0" sz="1100" spc="-25">
                <a:latin typeface="Georgia"/>
                <a:cs typeface="Georgia"/>
              </a:rPr>
              <a:t>por las </a:t>
            </a:r>
            <a:r>
              <a:rPr dirty="0" sz="1100" spc="-35">
                <a:latin typeface="Georgia"/>
                <a:cs typeface="Georgia"/>
              </a:rPr>
              <a:t>comunidad </a:t>
            </a:r>
            <a:r>
              <a:rPr dirty="0" sz="1100" spc="-40">
                <a:latin typeface="Georgia"/>
                <a:cs typeface="Georgia"/>
              </a:rPr>
              <a:t>con </a:t>
            </a:r>
            <a:r>
              <a:rPr dirty="0" sz="1100" spc="-15">
                <a:latin typeface="Georgia"/>
                <a:cs typeface="Georgia"/>
              </a:rPr>
              <a:t>ID </a:t>
            </a:r>
            <a:r>
              <a:rPr dirty="0" sz="1100" spc="-45">
                <a:latin typeface="Georgia"/>
                <a:cs typeface="Georgia"/>
              </a:rPr>
              <a:t>menor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120">
                <a:latin typeface="Georgia"/>
                <a:cs typeface="Georgia"/>
              </a:rPr>
              <a:t>60000</a:t>
            </a:r>
            <a:r>
              <a:rPr dirty="0" sz="1100" spc="-114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ya </a:t>
            </a:r>
            <a:r>
              <a:rPr dirty="0" sz="1100" spc="-40">
                <a:latin typeface="Georgia"/>
                <a:cs typeface="Georgia"/>
              </a:rPr>
              <a:t>que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40">
                <a:latin typeface="Georgia"/>
                <a:cs typeface="Georgia"/>
              </a:rPr>
              <a:t>mayores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120">
                <a:latin typeface="Georgia"/>
                <a:cs typeface="Georgia"/>
              </a:rPr>
              <a:t>60000</a:t>
            </a:r>
            <a:r>
              <a:rPr dirty="0" sz="1100" spc="-114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 </a:t>
            </a:r>
            <a:r>
              <a:rPr dirty="0" sz="1100" spc="-30">
                <a:latin typeface="Georgia"/>
                <a:cs typeface="Georgia"/>
              </a:rPr>
              <a:t>muy </a:t>
            </a:r>
            <a:r>
              <a:rPr dirty="0" sz="1100" spc="-25">
                <a:latin typeface="Georgia"/>
                <a:cs typeface="Georgia"/>
              </a:rPr>
              <a:t> probables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-35">
                <a:latin typeface="Georgia"/>
                <a:cs typeface="Georgia"/>
              </a:rPr>
              <a:t> sea</a:t>
            </a:r>
            <a:r>
              <a:rPr dirty="0" sz="1100" spc="1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importadas </a:t>
            </a:r>
            <a:r>
              <a:rPr dirty="0" sz="1100" spc="5">
                <a:latin typeface="Georgia"/>
                <a:cs typeface="Georgia"/>
              </a:rPr>
              <a:t>y/o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hayan </a:t>
            </a:r>
            <a:r>
              <a:rPr dirty="0" sz="1100" spc="-30">
                <a:latin typeface="Georgia"/>
                <a:cs typeface="Georgia"/>
              </a:rPr>
              <a:t>sufrido</a:t>
            </a:r>
            <a:r>
              <a:rPr dirty="0" sz="1100" spc="204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reinstalaciones,</a:t>
            </a:r>
            <a:r>
              <a:rPr dirty="0" sz="1100" spc="21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esto </a:t>
            </a:r>
            <a:r>
              <a:rPr dirty="0" sz="1100" spc="-10">
                <a:latin typeface="Georgia"/>
                <a:cs typeface="Georgia"/>
              </a:rPr>
              <a:t>altera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1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resultados 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ya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datos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obtenidos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no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tengo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forma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filtrar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estas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comunidades</a:t>
            </a:r>
            <a:endParaRPr sz="1100">
              <a:latin typeface="Georgia"/>
              <a:cs typeface="Georgia"/>
            </a:endParaRPr>
          </a:p>
          <a:p>
            <a:pPr algn="just" marL="12700" marR="1227455">
              <a:lnSpc>
                <a:spcPct val="156100"/>
              </a:lnSpc>
              <a:spcBef>
                <a:spcPts val="819"/>
              </a:spcBef>
            </a:pPr>
            <a:r>
              <a:rPr dirty="0" sz="1100" spc="-30" b="1">
                <a:latin typeface="Georgia"/>
                <a:cs typeface="Georgia"/>
              </a:rPr>
              <a:t>1.0.3</a:t>
            </a:r>
            <a:r>
              <a:rPr dirty="0" sz="1100" spc="-2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Cambiamos </a:t>
            </a:r>
            <a:r>
              <a:rPr dirty="0" sz="1100" spc="-50" b="1">
                <a:latin typeface="Georgia"/>
                <a:cs typeface="Georgia"/>
              </a:rPr>
              <a:t>a </a:t>
            </a:r>
            <a:r>
              <a:rPr dirty="0" sz="1100" spc="-45" b="1">
                <a:latin typeface="Georgia"/>
                <a:cs typeface="Georgia"/>
              </a:rPr>
              <a:t>variables </a:t>
            </a:r>
            <a:r>
              <a:rPr dirty="0" sz="1100" spc="-15" b="1">
                <a:latin typeface="Georgia"/>
                <a:cs typeface="Georgia"/>
              </a:rPr>
              <a:t>‘Categóricas’ </a:t>
            </a:r>
            <a:r>
              <a:rPr dirty="0" sz="1100" spc="-50" b="1">
                <a:latin typeface="Georgia"/>
                <a:cs typeface="Georgia"/>
              </a:rPr>
              <a:t>las </a:t>
            </a:r>
            <a:r>
              <a:rPr dirty="0" sz="1100" spc="-45" b="1">
                <a:latin typeface="Georgia"/>
                <a:cs typeface="Georgia"/>
              </a:rPr>
              <a:t>siguientes </a:t>
            </a:r>
            <a:r>
              <a:rPr dirty="0" sz="1100" spc="-55" b="1">
                <a:latin typeface="Georgia"/>
                <a:cs typeface="Georgia"/>
              </a:rPr>
              <a:t>columnas: </a:t>
            </a:r>
            <a:r>
              <a:rPr dirty="0" sz="1100" spc="-50" b="1">
                <a:latin typeface="Georgia"/>
                <a:cs typeface="Georgia"/>
              </a:rPr>
              <a:t> </a:t>
            </a:r>
            <a:r>
              <a:rPr dirty="0" sz="1100" spc="-15" b="1">
                <a:latin typeface="Georgia"/>
                <a:cs typeface="Georgia"/>
              </a:rPr>
              <a:t>‘period’,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b="1">
                <a:latin typeface="Georgia"/>
                <a:cs typeface="Georgia"/>
              </a:rPr>
              <a:t>‘com_id’,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25" b="1">
                <a:latin typeface="Georgia"/>
                <a:cs typeface="Georgia"/>
              </a:rPr>
              <a:t>‘region’,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5" b="1">
                <a:latin typeface="Georgia"/>
                <a:cs typeface="Georgia"/>
              </a:rPr>
              <a:t>‘active_ccb’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914400" y="6146764"/>
            <a:ext cx="5944235" cy="593725"/>
            <a:chOff x="914400" y="6146764"/>
            <a:chExt cx="5944235" cy="593725"/>
          </a:xfrm>
        </p:grpSpPr>
        <p:sp>
          <p:nvSpPr>
            <p:cNvPr id="9" name="object 9"/>
            <p:cNvSpPr/>
            <p:nvPr/>
          </p:nvSpPr>
          <p:spPr>
            <a:xfrm>
              <a:off x="914400" y="6146764"/>
              <a:ext cx="5944235" cy="593725"/>
            </a:xfrm>
            <a:custGeom>
              <a:avLst/>
              <a:gdLst/>
              <a:ahLst/>
              <a:cxnLst/>
              <a:rect l="l" t="t" r="r" b="b"/>
              <a:pathLst>
                <a:path w="5944234" h="59372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567845"/>
                  </a:lnTo>
                  <a:lnTo>
                    <a:pt x="1988" y="577695"/>
                  </a:lnTo>
                  <a:lnTo>
                    <a:pt x="7411" y="585739"/>
                  </a:lnTo>
                  <a:lnTo>
                    <a:pt x="15455" y="591162"/>
                  </a:lnTo>
                  <a:lnTo>
                    <a:pt x="25305" y="593150"/>
                  </a:lnTo>
                  <a:lnTo>
                    <a:pt x="5918371" y="593150"/>
                  </a:lnTo>
                  <a:lnTo>
                    <a:pt x="5928221" y="591162"/>
                  </a:lnTo>
                  <a:lnTo>
                    <a:pt x="5936265" y="585739"/>
                  </a:lnTo>
                  <a:lnTo>
                    <a:pt x="5941688" y="577695"/>
                  </a:lnTo>
                  <a:lnTo>
                    <a:pt x="5943676" y="56784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927052" y="6159416"/>
              <a:ext cx="5918835" cy="568325"/>
            </a:xfrm>
            <a:custGeom>
              <a:avLst/>
              <a:gdLst/>
              <a:ahLst/>
              <a:cxnLst/>
              <a:rect l="l" t="t" r="r" b="b"/>
              <a:pathLst>
                <a:path w="5918834" h="56832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555192"/>
                  </a:lnTo>
                  <a:lnTo>
                    <a:pt x="0" y="562181"/>
                  </a:lnTo>
                  <a:lnTo>
                    <a:pt x="5664" y="567845"/>
                  </a:lnTo>
                  <a:lnTo>
                    <a:pt x="5912706" y="567845"/>
                  </a:lnTo>
                  <a:lnTo>
                    <a:pt x="5918371" y="562181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/>
          <p:nvPr/>
        </p:nvSpPr>
        <p:spPr>
          <a:xfrm>
            <a:off x="572795" y="6142290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2F3E9F"/>
                </a:solidFill>
                <a:latin typeface="Lucida Sans Unicode"/>
                <a:cs typeface="Lucida Sans Unicode"/>
              </a:rPr>
              <a:t>[7]: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27052" y="6159417"/>
            <a:ext cx="5918835" cy="56832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75">
                <a:latin typeface="Lucida Sans Unicode"/>
                <a:cs typeface="Lucida Sans Unicode"/>
              </a:rPr>
              <a:t>columns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5">
                <a:latin typeface="Lucida Sans Unicode"/>
                <a:cs typeface="Lucida Sans Unicode"/>
              </a:rPr>
              <a:t>[</a:t>
            </a:r>
            <a:r>
              <a:rPr dirty="0" sz="1100" spc="105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5">
                <a:latin typeface="Lucida Sans Unicode"/>
                <a:cs typeface="Lucida Sans Unicode"/>
              </a:rPr>
              <a:t>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'com_id'</a:t>
            </a:r>
            <a:r>
              <a:rPr dirty="0" sz="1100" spc="50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'active_ccb'</a:t>
            </a:r>
            <a:r>
              <a:rPr dirty="0" sz="1100" spc="85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75" b="1">
                <a:solidFill>
                  <a:srgbClr val="007F00"/>
                </a:solidFill>
                <a:latin typeface="Cambria"/>
                <a:cs typeface="Cambria"/>
              </a:rPr>
              <a:t>for</a:t>
            </a:r>
            <a:r>
              <a:rPr dirty="0" sz="1100" spc="300" b="1">
                <a:solidFill>
                  <a:srgbClr val="007F00"/>
                </a:solidFill>
                <a:latin typeface="Cambria"/>
                <a:cs typeface="Cambria"/>
              </a:rPr>
              <a:t> </a:t>
            </a:r>
            <a:r>
              <a:rPr dirty="0" sz="1100">
                <a:latin typeface="Lucida Sans Unicode"/>
                <a:cs typeface="Lucida Sans Unicode"/>
              </a:rPr>
              <a:t>category</a:t>
            </a:r>
            <a:r>
              <a:rPr dirty="0" sz="1100" spc="200">
                <a:latin typeface="Lucida Sans Unicode"/>
                <a:cs typeface="Lucida Sans Unicode"/>
              </a:rPr>
              <a:t> </a:t>
            </a:r>
            <a:r>
              <a:rPr dirty="0" sz="1100" spc="65" b="1">
                <a:solidFill>
                  <a:srgbClr val="AA21FF"/>
                </a:solidFill>
                <a:latin typeface="Cambria"/>
                <a:cs typeface="Cambria"/>
              </a:rPr>
              <a:t>in</a:t>
            </a:r>
            <a:r>
              <a:rPr dirty="0" sz="1100" spc="300" b="1">
                <a:solidFill>
                  <a:srgbClr val="AA21FF"/>
                </a:solidFill>
                <a:latin typeface="Cambria"/>
                <a:cs typeface="Cambria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columns:</a:t>
            </a:r>
            <a:endParaRPr sz="1100">
              <a:latin typeface="Lucida Sans Unicode"/>
              <a:cs typeface="Lucida Sans Unicode"/>
            </a:endParaRPr>
          </a:p>
          <a:p>
            <a:pPr marL="182880">
              <a:lnSpc>
                <a:spcPct val="100000"/>
              </a:lnSpc>
              <a:spcBef>
                <a:spcPts val="35"/>
              </a:spcBef>
            </a:pPr>
            <a:r>
              <a:rPr dirty="0" sz="1100" spc="25">
                <a:latin typeface="Lucida Sans Unicode"/>
                <a:cs typeface="Lucida Sans Unicode"/>
              </a:rPr>
              <a:t>data[category]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pd</a:t>
            </a:r>
            <a:r>
              <a:rPr dirty="0" sz="1100" spc="3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35">
                <a:latin typeface="Lucida Sans Unicode"/>
                <a:cs typeface="Lucida Sans Unicode"/>
              </a:rPr>
              <a:t>Categorical(data[category])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01700" y="6954811"/>
            <a:ext cx="2034539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5" b="1">
                <a:latin typeface="Georgia"/>
                <a:cs typeface="Georgia"/>
              </a:rPr>
              <a:t>Verificamos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que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25" b="1">
                <a:latin typeface="Georgia"/>
                <a:cs typeface="Georgia"/>
              </a:rPr>
              <a:t>todo</a:t>
            </a:r>
            <a:r>
              <a:rPr dirty="0" sz="1100" spc="135" b="1">
                <a:latin typeface="Georgia"/>
                <a:cs typeface="Georgia"/>
              </a:rPr>
              <a:t> </a:t>
            </a:r>
            <a:r>
              <a:rPr dirty="0" sz="1100" spc="-35" b="1">
                <a:latin typeface="Georgia"/>
                <a:cs typeface="Georgia"/>
              </a:rPr>
              <a:t>esté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ok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914400" y="7145590"/>
            <a:ext cx="5944235" cy="249554"/>
            <a:chOff x="914400" y="7145590"/>
            <a:chExt cx="5944235" cy="249554"/>
          </a:xfrm>
        </p:grpSpPr>
        <p:sp>
          <p:nvSpPr>
            <p:cNvPr id="15" name="object 15"/>
            <p:cNvSpPr/>
            <p:nvPr/>
          </p:nvSpPr>
          <p:spPr>
            <a:xfrm>
              <a:off x="914400" y="7145590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927052" y="7158243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 txBox="1"/>
          <p:nvPr/>
        </p:nvSpPr>
        <p:spPr>
          <a:xfrm>
            <a:off x="572795" y="7141107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2F3E9F"/>
                </a:solidFill>
                <a:latin typeface="Lucida Sans Unicode"/>
                <a:cs typeface="Lucida Sans Unicode"/>
              </a:rPr>
              <a:t>[8]: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27052" y="7158243"/>
            <a:ext cx="5918835" cy="224154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75">
                <a:latin typeface="Lucida Sans Unicode"/>
                <a:cs typeface="Lucida Sans Unicode"/>
              </a:rPr>
              <a:t>data</a:t>
            </a:r>
            <a:r>
              <a:rPr dirty="0" sz="1100" spc="7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75">
                <a:latin typeface="Lucida Sans Unicode"/>
                <a:cs typeface="Lucida Sans Unicode"/>
              </a:rPr>
              <a:t>info()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901700" y="7501456"/>
            <a:ext cx="3371850" cy="70802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algn="just" marL="12700" marR="659130">
              <a:lnSpc>
                <a:spcPct val="102600"/>
              </a:lnSpc>
              <a:spcBef>
                <a:spcPts val="55"/>
              </a:spcBef>
            </a:pPr>
            <a:r>
              <a:rPr dirty="0" sz="1100" spc="-10">
                <a:latin typeface="Lucida Sans Unicode"/>
                <a:cs typeface="Lucida Sans Unicode"/>
              </a:rPr>
              <a:t>&lt;class 'pandas.core.frame.DataFrame'&gt;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RangeIndex: </a:t>
            </a:r>
            <a:r>
              <a:rPr dirty="0" sz="1100" spc="-125">
                <a:latin typeface="Lucida Sans Unicode"/>
                <a:cs typeface="Lucida Sans Unicode"/>
              </a:rPr>
              <a:t>34907</a:t>
            </a:r>
            <a:r>
              <a:rPr dirty="0" sz="1100" spc="-120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entries, </a:t>
            </a:r>
            <a:r>
              <a:rPr dirty="0" sz="1100" spc="-125">
                <a:latin typeface="Lucida Sans Unicode"/>
                <a:cs typeface="Lucida Sans Unicode"/>
              </a:rPr>
              <a:t>0</a:t>
            </a:r>
            <a:r>
              <a:rPr dirty="0" sz="1100" spc="-120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to </a:t>
            </a:r>
            <a:r>
              <a:rPr dirty="0" sz="1100" spc="-125">
                <a:latin typeface="Lucida Sans Unicode"/>
                <a:cs typeface="Lucida Sans Unicode"/>
              </a:rPr>
              <a:t>34906 </a:t>
            </a:r>
            <a:r>
              <a:rPr dirty="0" sz="1100" spc="-120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Data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columns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105">
                <a:latin typeface="Lucida Sans Unicode"/>
                <a:cs typeface="Lucida Sans Unicode"/>
              </a:rPr>
              <a:t>(total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29</a:t>
            </a:r>
            <a:r>
              <a:rPr dirty="0" sz="1100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columns):</a:t>
            </a:r>
            <a:endParaRPr sz="1100">
              <a:latin typeface="Lucida Sans Unicode"/>
              <a:cs typeface="Lucida Sans Unicode"/>
            </a:endParaRPr>
          </a:p>
          <a:p>
            <a:pPr algn="just" marL="85090">
              <a:lnSpc>
                <a:spcPct val="100000"/>
              </a:lnSpc>
              <a:spcBef>
                <a:spcPts val="35"/>
              </a:spcBef>
              <a:tabLst>
                <a:tab pos="1830705" algn="l"/>
              </a:tabLst>
            </a:pPr>
            <a:r>
              <a:rPr dirty="0" sz="1100" spc="-125">
                <a:latin typeface="Lucida Sans Unicode"/>
                <a:cs typeface="Lucida Sans Unicode"/>
              </a:rPr>
              <a:t>#</a:t>
            </a:r>
            <a:r>
              <a:rPr dirty="0" sz="1100" spc="225">
                <a:latin typeface="Lucida Sans Unicode"/>
                <a:cs typeface="Lucida Sans Unicode"/>
              </a:rPr>
              <a:t>  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20">
                <a:latin typeface="Lucida Sans Unicode"/>
                <a:cs typeface="Lucida Sans Unicode"/>
              </a:rPr>
              <a:t>Column	</a:t>
            </a:r>
            <a:r>
              <a:rPr dirty="0" sz="1100" spc="-45">
                <a:latin typeface="Lucida Sans Unicode"/>
                <a:cs typeface="Lucida Sans Unicode"/>
              </a:rPr>
              <a:t>Non-Null</a:t>
            </a:r>
            <a:r>
              <a:rPr dirty="0" sz="1100" spc="200">
                <a:latin typeface="Lucida Sans Unicode"/>
                <a:cs typeface="Lucida Sans Unicode"/>
              </a:rPr>
              <a:t> </a:t>
            </a:r>
            <a:r>
              <a:rPr dirty="0" sz="1100" spc="-70">
                <a:latin typeface="Lucida Sans Unicode"/>
                <a:cs typeface="Lucida Sans Unicode"/>
              </a:rPr>
              <a:t>Count</a:t>
            </a:r>
            <a:r>
              <a:rPr dirty="0" sz="1100" spc="750">
                <a:latin typeface="Lucida Sans Unicode"/>
                <a:cs typeface="Lucida Sans Unicode"/>
              </a:rPr>
              <a:t> </a:t>
            </a:r>
            <a:r>
              <a:rPr dirty="0" sz="1100" spc="-55">
                <a:latin typeface="Lucida Sans Unicode"/>
                <a:cs typeface="Lucida Sans Unicode"/>
              </a:rPr>
              <a:t>Dtype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20" name="object 20"/>
          <p:cNvGraphicFramePr>
            <a:graphicFrameLocks noGrp="1"/>
          </p:cNvGraphicFramePr>
          <p:nvPr/>
        </p:nvGraphicFramePr>
        <p:xfrm>
          <a:off x="914400" y="8298596"/>
          <a:ext cx="3596004" cy="7747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8440"/>
                <a:gridCol w="145415"/>
                <a:gridCol w="436245"/>
                <a:gridCol w="1017905"/>
                <a:gridCol w="1776730"/>
              </a:tblGrid>
              <a:tr h="252025">
                <a:tc>
                  <a:txBody>
                    <a:bodyPr/>
                    <a:lstStyle/>
                    <a:p>
                      <a:pPr algn="ctr">
                        <a:lnSpc>
                          <a:spcPts val="1295"/>
                        </a:lnSpc>
                        <a:spcBef>
                          <a:spcPts val="58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74295"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R="64769">
                        <a:lnSpc>
                          <a:spcPts val="1295"/>
                        </a:lnSpc>
                        <a:spcBef>
                          <a:spcPts val="58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pe_id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74295"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95"/>
                        </a:lnSpc>
                        <a:spcBef>
                          <a:spcPts val="585"/>
                        </a:spcBef>
                        <a:tabLst>
                          <a:tab pos="116332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2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	</a:t>
                      </a: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74295">
                    <a:lnT w="12700">
                      <a:solidFill>
                        <a:srgbClr val="000000"/>
                      </a:solidFill>
                      <a:prstDash val="solid"/>
                    </a:lnT>
                  </a:tcPr>
                </a:tc>
              </a:tr>
              <a:tr h="172072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period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  <a:tabLst>
                          <a:tab pos="116332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2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	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category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com_id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  <a:tabLst>
                          <a:tab pos="116332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2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	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category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algn="ctr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region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80"/>
                        </a:lnSpc>
                        <a:tabLst>
                          <a:tab pos="116332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23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	</a:t>
                      </a:r>
                      <a:r>
                        <a:rPr dirty="0" sz="1100">
                          <a:latin typeface="Lucida Sans Unicode"/>
                          <a:cs typeface="Lucida Sans Unicode"/>
                        </a:rPr>
                        <a:t>category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21" name="object 21"/>
          <p:cNvSpPr/>
          <p:nvPr/>
        </p:nvSpPr>
        <p:spPr>
          <a:xfrm>
            <a:off x="2732811" y="8298596"/>
            <a:ext cx="1018540" cy="0"/>
          </a:xfrm>
          <a:custGeom>
            <a:avLst/>
            <a:gdLst/>
            <a:ahLst/>
            <a:cxnLst/>
            <a:rect l="l" t="t" r="r" b="b"/>
            <a:pathLst>
              <a:path w="1018539" h="0">
                <a:moveTo>
                  <a:pt x="0" y="0"/>
                </a:moveTo>
                <a:lnTo>
                  <a:pt x="1018309" y="0"/>
                </a:lnTo>
              </a:path>
            </a:pathLst>
          </a:custGeom>
          <a:ln w="9698">
            <a:solidFill>
              <a:srgbClr val="000000"/>
            </a:solidFill>
            <a:prstDash val="dash"/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55382" y="912816"/>
          <a:ext cx="3555365" cy="43148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04975"/>
                <a:gridCol w="1163955"/>
                <a:gridCol w="686434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	</a:t>
                      </a:r>
                      <a:r>
                        <a:rPr dirty="0" sz="1100" spc="75">
                          <a:latin typeface="Lucida Sans Unicode"/>
                          <a:cs typeface="Lucida Sans Unicode"/>
                        </a:rPr>
                        <a:t>qty_bills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	</a:t>
                      </a:r>
                      <a:r>
                        <a:rPr dirty="0" sz="1100" spc="100">
                          <a:latin typeface="Lucida Sans Unicode"/>
                          <a:cs typeface="Lucida Sans Unicode"/>
                        </a:rPr>
                        <a:t>total_bills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6	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84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7	</a:t>
                      </a:r>
                      <a:r>
                        <a:rPr dirty="0" sz="1100" spc="30">
                          <a:latin typeface="Lucida Sans Unicode"/>
                          <a:cs typeface="Lucida Sans Unicode"/>
                        </a:rPr>
                        <a:t>total_pays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8	</a:t>
                      </a: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9	</a:t>
                      </a:r>
                      <a:r>
                        <a:rPr dirty="0" sz="1100" spc="50">
                          <a:latin typeface="Lucida Sans Unicode"/>
                          <a:cs typeface="Lucida Sans Unicode"/>
                        </a:rPr>
                        <a:t>total_adjust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10	</a:t>
                      </a:r>
                      <a:r>
                        <a:rPr dirty="0" sz="1100" spc="5">
                          <a:latin typeface="Lucida Sans Unicode"/>
                          <a:cs typeface="Lucida Sans Unicode"/>
                        </a:rPr>
                        <a:t>qty_pay_online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11	</a:t>
                      </a: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total_pay_online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	</a:t>
                      </a:r>
                      <a:r>
                        <a:rPr dirty="0" sz="1100" spc="-10">
                          <a:latin typeface="Lucida Sans Unicode"/>
                          <a:cs typeface="Lucida Sans Unicode"/>
                        </a:rPr>
                        <a:t>qty_sb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13	</a:t>
                      </a:r>
                      <a:r>
                        <a:rPr dirty="0" sz="1100" spc="40">
                          <a:latin typeface="Lucida Sans Unicode"/>
                          <a:cs typeface="Lucida Sans Unicode"/>
                        </a:rPr>
                        <a:t>sb_total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14	</a:t>
                      </a: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qty_sb_funds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	</a:t>
                      </a: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total_sbm_funds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20">
                          <a:latin typeface="Lucida Sans Unicode"/>
                          <a:cs typeface="Lucida Sans Unicode"/>
                        </a:rPr>
                        <a:t>object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16	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qty_sbm_aliquots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17	</a:t>
                      </a: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total_sbm_aliquots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18	</a:t>
                      </a: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qty_sbm_meters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19	</a:t>
                      </a: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total_sbm_meters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20">
                          <a:latin typeface="Lucida Sans Unicode"/>
                          <a:cs typeface="Lucida Sans Unicode"/>
                        </a:rPr>
                        <a:t>object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20	</a:t>
                      </a: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qty_incs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21	</a:t>
                      </a:r>
                      <a:r>
                        <a:rPr dirty="0" sz="1100" spc="60">
                          <a:latin typeface="Lucida Sans Unicode"/>
                          <a:cs typeface="Lucida Sans Unicode"/>
                        </a:rPr>
                        <a:t>total_incs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22	</a:t>
                      </a: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qty_pfs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23	</a:t>
                      </a:r>
                      <a:r>
                        <a:rPr dirty="0" sz="1100" spc="55">
                          <a:latin typeface="Lucida Sans Unicode"/>
                          <a:cs typeface="Lucida Sans Unicode"/>
                        </a:rPr>
                        <a:t>total_pfs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24	</a:t>
                      </a:r>
                      <a:r>
                        <a:rPr dirty="0" sz="1100" spc="25">
                          <a:latin typeface="Lucida Sans Unicode"/>
                          <a:cs typeface="Lucida Sans Unicode"/>
                        </a:rPr>
                        <a:t>active_ccb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category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	</a:t>
                      </a: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qty_pay_ccb_match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26	</a:t>
                      </a: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qty_sb_ccb_match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27	</a:t>
                      </a:r>
                      <a:r>
                        <a:rPr dirty="0" sz="1100" spc="-35">
                          <a:latin typeface="Lucida Sans Unicode"/>
                          <a:cs typeface="Lucida Sans Unicode"/>
                        </a:rPr>
                        <a:t>qty_ch_ccb_match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13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  <a:tabLst>
                          <a:tab pos="32258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28	</a:t>
                      </a:r>
                      <a:r>
                        <a:rPr dirty="0" sz="1100" spc="-20">
                          <a:latin typeface="Lucida Sans Unicode"/>
                          <a:cs typeface="Lucida Sans Unicode"/>
                        </a:rPr>
                        <a:t>qty_inc_ccb_match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64769">
                        <a:lnSpc>
                          <a:spcPts val="1280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34907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non-null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dirty="0" sz="1100" spc="10">
                          <a:latin typeface="Lucida Sans Unicode"/>
                          <a:cs typeface="Lucida Sans Unicode"/>
                        </a:rPr>
                        <a:t>int64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01700" y="5204204"/>
            <a:ext cx="5969000" cy="185229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2093595">
              <a:lnSpc>
                <a:spcPct val="102600"/>
              </a:lnSpc>
              <a:spcBef>
                <a:spcPts val="55"/>
              </a:spcBef>
            </a:pPr>
            <a:r>
              <a:rPr dirty="0" sz="1100" spc="15">
                <a:latin typeface="Lucida Sans Unicode"/>
                <a:cs typeface="Lucida Sans Unicode"/>
              </a:rPr>
              <a:t>dtypes: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category(4),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float64(1),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int64(22),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50">
                <a:latin typeface="Lucida Sans Unicode"/>
                <a:cs typeface="Lucida Sans Unicode"/>
              </a:rPr>
              <a:t>object(2)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-160">
                <a:latin typeface="Lucida Sans Unicode"/>
                <a:cs typeface="Lucida Sans Unicode"/>
              </a:rPr>
              <a:t>memory</a:t>
            </a:r>
            <a:r>
              <a:rPr dirty="0" sz="1100" spc="-150">
                <a:latin typeface="Lucida Sans Unicode"/>
                <a:cs typeface="Lucida Sans Unicode"/>
              </a:rPr>
              <a:t> </a:t>
            </a:r>
            <a:r>
              <a:rPr dirty="0" sz="1100" spc="-15">
                <a:latin typeface="Lucida Sans Unicode"/>
                <a:cs typeface="Lucida Sans Unicode"/>
              </a:rPr>
              <a:t>usage: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85">
                <a:latin typeface="Lucida Sans Unicode"/>
                <a:cs typeface="Lucida Sans Unicode"/>
              </a:rPr>
              <a:t>7.0+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-220">
                <a:latin typeface="Lucida Sans Unicode"/>
                <a:cs typeface="Lucida Sans Unicode"/>
              </a:rPr>
              <a:t>MB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00">
              <a:latin typeface="Lucida Sans Unicode"/>
              <a:cs typeface="Lucida Sans Unicode"/>
            </a:endParaRPr>
          </a:p>
          <a:p>
            <a:pPr lvl="2" marL="478155" indent="-466090">
              <a:lnSpc>
                <a:spcPct val="100000"/>
              </a:lnSpc>
              <a:buFont typeface="Georgia"/>
              <a:buAutoNum type="arabicPeriod" startAt="4"/>
              <a:tabLst>
                <a:tab pos="478155" algn="l"/>
                <a:tab pos="478790" algn="l"/>
              </a:tabLst>
            </a:pPr>
            <a:r>
              <a:rPr dirty="0" sz="1100" spc="-45" b="1">
                <a:latin typeface="Georgia"/>
                <a:cs typeface="Georgia"/>
              </a:rPr>
              <a:t>E</a:t>
            </a:r>
            <a:r>
              <a:rPr dirty="0" sz="1100" spc="-45" b="1">
                <a:latin typeface="Georgia"/>
                <a:cs typeface="Georgia"/>
              </a:rPr>
              <a:t>valuamos</a:t>
            </a:r>
            <a:r>
              <a:rPr dirty="0" sz="1100" spc="125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el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crecimiento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la</a:t>
            </a:r>
            <a:r>
              <a:rPr dirty="0" sz="1100" spc="13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aplicación</a:t>
            </a:r>
            <a:endParaRPr sz="1100">
              <a:latin typeface="Georgia"/>
              <a:cs typeface="Georgia"/>
            </a:endParaRPr>
          </a:p>
          <a:p>
            <a:pPr algn="just" marL="12700" marR="5080">
              <a:lnSpc>
                <a:spcPct val="102600"/>
              </a:lnSpc>
              <a:spcBef>
                <a:spcPts val="705"/>
              </a:spcBef>
            </a:pPr>
            <a:r>
              <a:rPr dirty="0" sz="1100" spc="-15">
                <a:latin typeface="Georgia"/>
                <a:cs typeface="Georgia"/>
              </a:rPr>
              <a:t>Las </a:t>
            </a:r>
            <a:r>
              <a:rPr dirty="0" sz="1100" spc="-40">
                <a:latin typeface="Georgia"/>
                <a:cs typeface="Georgia"/>
              </a:rPr>
              <a:t>comunidades que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toman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cuenta </a:t>
            </a:r>
            <a:r>
              <a:rPr dirty="0" sz="1100" spc="-50">
                <a:latin typeface="Georgia"/>
                <a:cs typeface="Georgia"/>
              </a:rPr>
              <a:t>son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40">
                <a:latin typeface="Georgia"/>
                <a:cs typeface="Georgia"/>
              </a:rPr>
              <a:t>que </a:t>
            </a:r>
            <a:r>
              <a:rPr dirty="0" sz="1100" spc="-35">
                <a:latin typeface="Georgia"/>
                <a:cs typeface="Georgia"/>
              </a:rPr>
              <a:t>cumplen </a:t>
            </a:r>
            <a:r>
              <a:rPr dirty="0" sz="1100" spc="-40">
                <a:latin typeface="Georgia"/>
                <a:cs typeface="Georgia"/>
              </a:rPr>
              <a:t>con </a:t>
            </a:r>
            <a:r>
              <a:rPr dirty="0" sz="1100" spc="-25">
                <a:latin typeface="Georgia"/>
                <a:cs typeface="Georgia"/>
              </a:rPr>
              <a:t>las </a:t>
            </a:r>
            <a:r>
              <a:rPr dirty="0" sz="1100" spc="-30">
                <a:latin typeface="Georgia"/>
                <a:cs typeface="Georgia"/>
              </a:rPr>
              <a:t>siguientes </a:t>
            </a:r>
            <a:r>
              <a:rPr dirty="0" sz="1100" spc="-20">
                <a:latin typeface="Georgia"/>
                <a:cs typeface="Georgia"/>
              </a:rPr>
              <a:t>características:</a:t>
            </a:r>
            <a:r>
              <a:rPr dirty="0" sz="1100" spc="225">
                <a:latin typeface="Georgia"/>
                <a:cs typeface="Georgia"/>
              </a:rPr>
              <a:t> </a:t>
            </a:r>
            <a:r>
              <a:rPr dirty="0" sz="1100" spc="35">
                <a:latin typeface="Georgia"/>
                <a:cs typeface="Georgia"/>
              </a:rPr>
              <a:t>1. </a:t>
            </a:r>
            <a:r>
              <a:rPr dirty="0" sz="1100" spc="4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Son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Chilenas.</a:t>
            </a:r>
            <a:r>
              <a:rPr dirty="0" sz="1100" spc="23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2.</a:t>
            </a:r>
            <a:r>
              <a:rPr dirty="0" sz="1100" spc="1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Tiene </a:t>
            </a:r>
            <a:r>
              <a:rPr dirty="0" sz="1100" spc="-30">
                <a:latin typeface="Georgia"/>
                <a:cs typeface="Georgia"/>
              </a:rPr>
              <a:t>periodos</a:t>
            </a:r>
            <a:r>
              <a:rPr dirty="0" sz="1100" spc="204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emitidos</a:t>
            </a:r>
            <a:r>
              <a:rPr dirty="0" sz="1100" spc="204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6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204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año</a:t>
            </a:r>
            <a:r>
              <a:rPr dirty="0" sz="1100" spc="195">
                <a:latin typeface="Georgia"/>
                <a:cs typeface="Georgia"/>
              </a:rPr>
              <a:t> </a:t>
            </a:r>
            <a:r>
              <a:rPr dirty="0" sz="1100" spc="-70">
                <a:latin typeface="Georgia"/>
                <a:cs typeface="Georgia"/>
              </a:rPr>
              <a:t>2022.</a:t>
            </a:r>
            <a:r>
              <a:rPr dirty="0" sz="1100" spc="13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3.</a:t>
            </a:r>
            <a:r>
              <a:rPr dirty="0" sz="1100" spc="204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Trabajan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18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control por periodo </a:t>
            </a:r>
            <a:r>
              <a:rPr dirty="0" sz="1100" spc="-35">
                <a:latin typeface="Georgia"/>
                <a:cs typeface="Georgia"/>
              </a:rPr>
              <a:t>4. 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Su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forma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cobrar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cuota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mantenimiento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según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egresos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ingresos.</a:t>
            </a:r>
            <a:endParaRPr sz="1100">
              <a:latin typeface="Georgia"/>
              <a:cs typeface="Georgia"/>
            </a:endParaRPr>
          </a:p>
          <a:p>
            <a:pPr algn="just" marL="12700">
              <a:lnSpc>
                <a:spcPct val="100000"/>
              </a:lnSpc>
              <a:spcBef>
                <a:spcPts val="715"/>
              </a:spcBef>
            </a:pPr>
            <a:r>
              <a:rPr dirty="0" sz="1100" spc="-15">
                <a:latin typeface="Georgia"/>
                <a:cs typeface="Georgia"/>
              </a:rPr>
              <a:t>Lo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queremos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lograr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responder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es:</a:t>
            </a:r>
            <a:endParaRPr sz="1100">
              <a:latin typeface="Georgia"/>
              <a:cs typeface="Georgia"/>
            </a:endParaRPr>
          </a:p>
          <a:p>
            <a:pPr lvl="3" marL="358775" indent="-177800">
              <a:lnSpc>
                <a:spcPct val="100000"/>
              </a:lnSpc>
              <a:spcBef>
                <a:spcPts val="710"/>
              </a:spcBef>
              <a:buAutoNum type="arabicPeriod"/>
              <a:tabLst>
                <a:tab pos="359410" algn="l"/>
              </a:tabLst>
            </a:pPr>
            <a:r>
              <a:rPr dirty="0" sz="1100" spc="-30">
                <a:latin typeface="Georgia"/>
                <a:cs typeface="Georgia"/>
              </a:rPr>
              <a:t>¿Hubo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crecimiento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comunidades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cumplen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condiciones</a:t>
            </a:r>
            <a:r>
              <a:rPr dirty="0" sz="1100" spc="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descritas?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14400" y="7142761"/>
            <a:ext cx="5944235" cy="593725"/>
            <a:chOff x="914400" y="7142761"/>
            <a:chExt cx="5944235" cy="593725"/>
          </a:xfrm>
        </p:grpSpPr>
        <p:sp>
          <p:nvSpPr>
            <p:cNvPr id="5" name="object 5"/>
            <p:cNvSpPr/>
            <p:nvPr/>
          </p:nvSpPr>
          <p:spPr>
            <a:xfrm>
              <a:off x="914400" y="7142761"/>
              <a:ext cx="5944235" cy="593725"/>
            </a:xfrm>
            <a:custGeom>
              <a:avLst/>
              <a:gdLst/>
              <a:ahLst/>
              <a:cxnLst/>
              <a:rect l="l" t="t" r="r" b="b"/>
              <a:pathLst>
                <a:path w="5944234" h="59372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567845"/>
                  </a:lnTo>
                  <a:lnTo>
                    <a:pt x="1988" y="577695"/>
                  </a:lnTo>
                  <a:lnTo>
                    <a:pt x="7411" y="585739"/>
                  </a:lnTo>
                  <a:lnTo>
                    <a:pt x="15455" y="591162"/>
                  </a:lnTo>
                  <a:lnTo>
                    <a:pt x="25305" y="593150"/>
                  </a:lnTo>
                  <a:lnTo>
                    <a:pt x="5918371" y="593150"/>
                  </a:lnTo>
                  <a:lnTo>
                    <a:pt x="5928221" y="591162"/>
                  </a:lnTo>
                  <a:lnTo>
                    <a:pt x="5936265" y="585739"/>
                  </a:lnTo>
                  <a:lnTo>
                    <a:pt x="5941688" y="577695"/>
                  </a:lnTo>
                  <a:lnTo>
                    <a:pt x="5943676" y="56784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27052" y="7155414"/>
              <a:ext cx="5918835" cy="568325"/>
            </a:xfrm>
            <a:custGeom>
              <a:avLst/>
              <a:gdLst/>
              <a:ahLst/>
              <a:cxnLst/>
              <a:rect l="l" t="t" r="r" b="b"/>
              <a:pathLst>
                <a:path w="5918834" h="56832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555192"/>
                  </a:lnTo>
                  <a:lnTo>
                    <a:pt x="0" y="562181"/>
                  </a:lnTo>
                  <a:lnTo>
                    <a:pt x="5664" y="567845"/>
                  </a:lnTo>
                  <a:lnTo>
                    <a:pt x="5912706" y="567845"/>
                  </a:lnTo>
                  <a:lnTo>
                    <a:pt x="5918371" y="562181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572795" y="7138287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2F3E9F"/>
                </a:solidFill>
                <a:latin typeface="Lucida Sans Unicode"/>
                <a:cs typeface="Lucida Sans Unicode"/>
              </a:rPr>
              <a:t>[9]: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8" name="object 8"/>
          <p:cNvSpPr txBox="1"/>
          <p:nvPr/>
        </p:nvSpPr>
        <p:spPr>
          <a:xfrm>
            <a:off x="927052" y="7155414"/>
            <a:ext cx="5918835" cy="56832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35">
                <a:latin typeface="Lucida Sans Unicode"/>
                <a:cs typeface="Lucida Sans Unicode"/>
              </a:rPr>
              <a:t>qty_com_period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-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data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5">
                <a:latin typeface="Lucida Sans Unicode"/>
                <a:cs typeface="Lucida Sans Unicode"/>
              </a:rPr>
              <a:t>groupby([</a:t>
            </a:r>
            <a:r>
              <a:rPr dirty="0" sz="1100" spc="45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45">
                <a:latin typeface="Lucida Sans Unicode"/>
                <a:cs typeface="Lucida Sans Unicode"/>
              </a:rPr>
              <a:t>,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14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114">
                <a:latin typeface="Lucida Sans Unicode"/>
                <a:cs typeface="Lucida Sans Unicode"/>
              </a:rPr>
              <a:t>])[[</a:t>
            </a:r>
            <a:r>
              <a:rPr dirty="0" sz="1100" spc="114">
                <a:solidFill>
                  <a:srgbClr val="BA2121"/>
                </a:solidFill>
                <a:latin typeface="Lucida Sans Unicode"/>
                <a:cs typeface="Lucida Sans Unicode"/>
              </a:rPr>
              <a:t>'pe_id'</a:t>
            </a:r>
            <a:r>
              <a:rPr dirty="0" sz="1100" spc="114">
                <a:latin typeface="Lucida Sans Unicode"/>
                <a:cs typeface="Lucida Sans Unicode"/>
              </a:rPr>
              <a:t>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'com_id'</a:t>
            </a:r>
            <a:r>
              <a:rPr dirty="0" sz="1100" spc="65">
                <a:latin typeface="Lucida Sans Unicode"/>
                <a:cs typeface="Lucida Sans Unicode"/>
              </a:rPr>
              <a:t>]]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count()</a:t>
            </a:r>
            <a:endParaRPr sz="1100">
              <a:latin typeface="Lucida Sans Unicode"/>
              <a:cs typeface="Lucida Sans Unicode"/>
            </a:endParaRPr>
          </a:p>
          <a:p>
            <a:pPr marL="37465" marR="2599055">
              <a:lnSpc>
                <a:spcPct val="102600"/>
              </a:lnSpc>
            </a:pPr>
            <a:r>
              <a:rPr dirty="0" sz="1100" spc="-35">
                <a:latin typeface="Lucida Sans Unicode"/>
                <a:cs typeface="Lucida Sans Unicode"/>
              </a:rPr>
              <a:t>qty_com_period</a:t>
            </a:r>
            <a:r>
              <a:rPr dirty="0" sz="1100" spc="-3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qty_com_perio</a:t>
            </a:r>
            <a:r>
              <a:rPr dirty="0" sz="1100" spc="-45">
                <a:latin typeface="Lucida Sans Unicode"/>
                <a:cs typeface="Lucida Sans Unicode"/>
              </a:rPr>
              <a:t>d</a:t>
            </a:r>
            <a:r>
              <a:rPr dirty="0" sz="1100" spc="22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40">
                <a:latin typeface="Lucida Sans Unicode"/>
                <a:cs typeface="Lucida Sans Unicode"/>
              </a:rPr>
              <a:t>reset_index()  </a:t>
            </a:r>
            <a:r>
              <a:rPr dirty="0" sz="1100" spc="-35">
                <a:latin typeface="Lucida Sans Unicode"/>
                <a:cs typeface="Lucida Sans Unicode"/>
              </a:rPr>
              <a:t>qty_com_period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2795" y="7823808"/>
            <a:ext cx="3168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30">
                <a:solidFill>
                  <a:srgbClr val="D74314"/>
                </a:solidFill>
                <a:latin typeface="Lucida Sans Unicode"/>
                <a:cs typeface="Lucida Sans Unicode"/>
              </a:rPr>
              <a:t>[9]: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00606" y="7823808"/>
            <a:ext cx="30079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1466850" algn="l"/>
                <a:tab pos="2048510" algn="l"/>
                <a:tab pos="2558415" algn="l"/>
              </a:tabLst>
            </a:pPr>
            <a:r>
              <a:rPr dirty="0" sz="1100" spc="-5">
                <a:latin typeface="Lucida Sans Unicode"/>
                <a:cs typeface="Lucida Sans Unicode"/>
              </a:rPr>
              <a:t>period</a:t>
            </a:r>
            <a:r>
              <a:rPr dirty="0" sz="1100" spc="-5">
                <a:latin typeface="Lucida Sans Unicode"/>
                <a:cs typeface="Lucida Sans Unicode"/>
              </a:rPr>
              <a:t>	</a:t>
            </a:r>
            <a:r>
              <a:rPr dirty="0" sz="1100">
                <a:latin typeface="Lucida Sans Unicode"/>
                <a:cs typeface="Lucida Sans Unicode"/>
              </a:rPr>
              <a:t>region</a:t>
            </a:r>
            <a:r>
              <a:rPr dirty="0" sz="1100">
                <a:latin typeface="Lucida Sans Unicode"/>
                <a:cs typeface="Lucida Sans Unicode"/>
              </a:rPr>
              <a:t>	</a:t>
            </a:r>
            <a:r>
              <a:rPr dirty="0" sz="1100" spc="-80">
                <a:latin typeface="Lucida Sans Unicode"/>
                <a:cs typeface="Lucida Sans Unicode"/>
              </a:rPr>
              <a:t>pe</a:t>
            </a:r>
            <a:r>
              <a:rPr dirty="0" sz="1100" spc="50">
                <a:latin typeface="Lucida Sans Unicode"/>
                <a:cs typeface="Lucida Sans Unicode"/>
              </a:rPr>
              <a:t>_id</a:t>
            </a:r>
            <a:r>
              <a:rPr dirty="0" sz="1100" spc="50">
                <a:latin typeface="Lucida Sans Unicode"/>
                <a:cs typeface="Lucida Sans Unicode"/>
              </a:rPr>
              <a:t>	</a:t>
            </a:r>
            <a:r>
              <a:rPr dirty="0" sz="1100" spc="-65">
                <a:latin typeface="Lucida Sans Unicode"/>
                <a:cs typeface="Lucida Sans Unicode"/>
              </a:rPr>
              <a:t>com_id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926934" y="8006364"/>
          <a:ext cx="3700779" cy="10452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6385"/>
                <a:gridCol w="909319"/>
                <a:gridCol w="1600199"/>
                <a:gridCol w="509270"/>
                <a:gridCol w="395604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Antofagasta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5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Araucania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55"/>
                        </a:lnSpc>
                      </a:pPr>
                      <a:r>
                        <a:rPr dirty="0" sz="1100" spc="-15">
                          <a:latin typeface="Lucida Sans Unicode"/>
                          <a:cs typeface="Lucida Sans Unicode"/>
                        </a:rPr>
                        <a:t>Araucanía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58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dirty="0" sz="1100" spc="30">
                          <a:latin typeface="Lucida Sans Unicode"/>
                          <a:cs typeface="Lucida Sans Unicode"/>
                        </a:rPr>
                        <a:t>Arica</a:t>
                      </a:r>
                      <a:r>
                        <a:rPr dirty="0" sz="1100" spc="204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5">
                          <a:latin typeface="Lucida Sans Unicode"/>
                          <a:cs typeface="Lucida Sans Unicode"/>
                        </a:rPr>
                        <a:t>y</a:t>
                      </a:r>
                      <a:r>
                        <a:rPr dirty="0" sz="1100" spc="21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Parinacota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ts val="1255"/>
                        </a:lnSpc>
                      </a:pP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2022-01-01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55"/>
                        </a:lnSpc>
                      </a:pPr>
                      <a:r>
                        <a:rPr dirty="0" sz="1100" spc="-85">
                          <a:latin typeface="Lucida Sans Unicode"/>
                          <a:cs typeface="Lucida Sans Unicode"/>
                        </a:rPr>
                        <a:t>Atacama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dirty="0" sz="1100" spc="220">
                          <a:latin typeface="Lucida Sans Unicode"/>
                          <a:cs typeface="Lucida Sans Unicode"/>
                        </a:rPr>
                        <a:t>..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160">
                        <a:lnSpc>
                          <a:spcPts val="1280"/>
                        </a:lnSpc>
                        <a:tabLst>
                          <a:tab pos="363220" algn="l"/>
                        </a:tabLst>
                      </a:pPr>
                      <a:r>
                        <a:rPr dirty="0" sz="1100" spc="-530">
                          <a:latin typeface="Lucida Sans Unicode"/>
                          <a:cs typeface="Lucida Sans Unicode"/>
                        </a:rPr>
                        <a:t>…	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10185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26934" y="930088"/>
          <a:ext cx="3700779" cy="8731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31900"/>
                <a:gridCol w="1490980"/>
                <a:gridCol w="545465"/>
                <a:gridCol w="431800"/>
              </a:tblGrid>
              <a:tr h="178307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  <a:tabLst>
                          <a:tab pos="39497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439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13716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Valparaiso</a:t>
                      </a:r>
                      <a:r>
                        <a:rPr dirty="0" sz="1100" spc="175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Region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1739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35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9497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440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160">
                        <a:lnSpc>
                          <a:spcPts val="1255"/>
                        </a:lnSpc>
                      </a:pPr>
                      <a:r>
                        <a:rPr dirty="0" sz="1100" spc="15">
                          <a:latin typeface="Lucida Sans Unicode"/>
                          <a:cs typeface="Lucida Sans Unicode"/>
                        </a:rPr>
                        <a:t>Valparaíso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7399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120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2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9497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441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8430">
                        <a:lnSpc>
                          <a:spcPts val="1255"/>
                        </a:lnSpc>
                      </a:pPr>
                      <a:r>
                        <a:rPr dirty="0" sz="1100" spc="20">
                          <a:latin typeface="Lucida Sans Unicode"/>
                          <a:cs typeface="Lucida Sans Unicode"/>
                        </a:rPr>
                        <a:t>Valparíso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7399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2078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9497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442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7160">
                        <a:lnSpc>
                          <a:spcPts val="1255"/>
                        </a:lnSpc>
                      </a:pPr>
                      <a:r>
                        <a:rPr dirty="0" sz="1100" spc="-40">
                          <a:latin typeface="Lucida Sans Unicode"/>
                          <a:cs typeface="Lucida Sans Unicode"/>
                        </a:rPr>
                        <a:t>desconocido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7399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55"/>
                        </a:lnSpc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8313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  <a:tabLst>
                          <a:tab pos="394970" algn="l"/>
                        </a:tabLst>
                      </a:pPr>
                      <a:r>
                        <a:rPr dirty="0" sz="1100" spc="-125">
                          <a:latin typeface="Lucida Sans Unicode"/>
                          <a:cs typeface="Lucida Sans Unicode"/>
                        </a:rPr>
                        <a:t>443	</a:t>
                      </a:r>
                      <a:r>
                        <a:rPr dirty="0" sz="1100" spc="-114">
                          <a:latin typeface="Lucida Sans Unicode"/>
                          <a:cs typeface="Lucida Sans Unicode"/>
                        </a:rPr>
                        <a:t>2022-12-01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38430">
                        <a:lnSpc>
                          <a:spcPts val="1280"/>
                        </a:lnSpc>
                      </a:pPr>
                      <a:r>
                        <a:rPr dirty="0" sz="1100" spc="-55">
                          <a:latin typeface="Lucida Sans Unicode"/>
                          <a:cs typeface="Lucida Sans Unicode"/>
                        </a:rPr>
                        <a:t>Ñuble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17399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1280"/>
                        </a:lnSpc>
                      </a:pPr>
                      <a:r>
                        <a:rPr dirty="0" sz="110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01700" y="1952052"/>
            <a:ext cx="2669540" cy="6540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6515">
              <a:lnSpc>
                <a:spcPct val="100000"/>
              </a:lnSpc>
              <a:spcBef>
                <a:spcPts val="90"/>
              </a:spcBef>
            </a:pPr>
            <a:r>
              <a:rPr dirty="0" sz="1100" spc="-40">
                <a:latin typeface="Lucida Sans Unicode"/>
                <a:cs typeface="Lucida Sans Unicode"/>
              </a:rPr>
              <a:t>[444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65">
                <a:latin typeface="Lucida Sans Unicode"/>
                <a:cs typeface="Lucida Sans Unicode"/>
              </a:rPr>
              <a:t>rows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105">
                <a:latin typeface="Lucida Sans Unicode"/>
                <a:cs typeface="Lucida Sans Unicode"/>
              </a:rPr>
              <a:t>x</a:t>
            </a:r>
            <a:r>
              <a:rPr dirty="0" sz="1100" spc="-25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4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-4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100" spc="-45" b="1">
                <a:latin typeface="Georgia"/>
                <a:cs typeface="Georgia"/>
              </a:rPr>
              <a:t>Graficamos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lo</a:t>
            </a:r>
            <a:r>
              <a:rPr dirty="0" sz="1100" spc="145" b="1">
                <a:latin typeface="Georgia"/>
                <a:cs typeface="Georgia"/>
              </a:rPr>
              <a:t> </a:t>
            </a:r>
            <a:r>
              <a:rPr dirty="0" sz="1100" spc="-40" b="1">
                <a:latin typeface="Georgia"/>
                <a:cs typeface="Georgia"/>
              </a:rPr>
              <a:t>obtenido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anteriormente</a:t>
            </a:r>
            <a:endParaRPr sz="1100">
              <a:latin typeface="Georgia"/>
              <a:cs typeface="Georg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0062" y="2575038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[10]: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27052" y="2592157"/>
            <a:ext cx="5918835" cy="1772920"/>
          </a:xfrm>
          <a:prstGeom prst="rect">
            <a:avLst/>
          </a:prstGeom>
          <a:solidFill>
            <a:srgbClr val="F7F7F7"/>
          </a:solidFill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75">
                <a:latin typeface="Lucida Sans Unicode"/>
                <a:cs typeface="Lucida Sans Unicode"/>
              </a:rPr>
              <a:t>com_vs_pe</a:t>
            </a:r>
            <a:r>
              <a:rPr dirty="0" sz="1100" spc="27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7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5">
                <a:latin typeface="Lucida Sans Unicode"/>
                <a:cs typeface="Lucida Sans Unicode"/>
              </a:rPr>
              <a:t>alt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5">
                <a:latin typeface="Lucida Sans Unicode"/>
                <a:cs typeface="Lucida Sans Unicode"/>
              </a:rPr>
              <a:t>Chart(qty_com_period)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5">
                <a:latin typeface="Lucida Sans Unicode"/>
                <a:cs typeface="Lucida Sans Unicode"/>
              </a:rPr>
              <a:t>mark_circle(size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=60</a:t>
            </a:r>
            <a:r>
              <a:rPr dirty="0" sz="1100" spc="15">
                <a:latin typeface="Lucida Sans Unicode"/>
                <a:cs typeface="Lucida Sans Unicode"/>
              </a:rPr>
              <a:t>)</a:t>
            </a:r>
            <a:r>
              <a:rPr dirty="0" sz="1100" spc="1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5">
                <a:latin typeface="Lucida Sans Unicode"/>
                <a:cs typeface="Lucida Sans Unicode"/>
              </a:rPr>
              <a:t>encode(</a:t>
            </a:r>
            <a:endParaRPr sz="1100">
              <a:latin typeface="Lucida Sans Unicode"/>
              <a:cs typeface="Lucida Sans Unicode"/>
            </a:endParaRPr>
          </a:p>
          <a:p>
            <a:pPr marL="328295" marR="1871980">
              <a:lnSpc>
                <a:spcPct val="102600"/>
              </a:lnSpc>
            </a:pPr>
            <a:r>
              <a:rPr dirty="0" sz="1100" spc="65">
                <a:latin typeface="Lucida Sans Unicode"/>
                <a:cs typeface="Lucida Sans Unicode"/>
              </a:rPr>
              <a:t>alt</a:t>
            </a:r>
            <a:r>
              <a:rPr dirty="0" sz="1100" spc="6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65">
                <a:latin typeface="Lucida Sans Unicode"/>
                <a:cs typeface="Lucida Sans Unicode"/>
              </a:rPr>
              <a:t>X(</a:t>
            </a:r>
            <a:r>
              <a:rPr dirty="0" sz="1100" spc="65">
                <a:solidFill>
                  <a:srgbClr val="BA2121"/>
                </a:solidFill>
                <a:latin typeface="Lucida Sans Unicode"/>
                <a:cs typeface="Lucida Sans Unicode"/>
              </a:rPr>
              <a:t>'com_id:Q'</a:t>
            </a:r>
            <a:r>
              <a:rPr dirty="0" sz="1100" spc="65">
                <a:latin typeface="Lucida Sans Unicode"/>
                <a:cs typeface="Lucida Sans Unicode"/>
              </a:rPr>
              <a:t>,</a:t>
            </a:r>
            <a:r>
              <a:rPr dirty="0" sz="1100" spc="204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title</a:t>
            </a:r>
            <a:r>
              <a:rPr dirty="0" sz="1100" spc="4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40">
                <a:solidFill>
                  <a:srgbClr val="BA2121"/>
                </a:solidFill>
                <a:latin typeface="Lucida Sans Unicode"/>
                <a:cs typeface="Lucida Sans Unicode"/>
              </a:rPr>
              <a:t>'Cantidad</a:t>
            </a:r>
            <a:r>
              <a:rPr dirty="0" sz="1100" spc="21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80">
                <a:solidFill>
                  <a:srgbClr val="BA2121"/>
                </a:solidFill>
                <a:latin typeface="Lucida Sans Unicode"/>
                <a:cs typeface="Lucida Sans Unicode"/>
              </a:rPr>
              <a:t>de</a:t>
            </a:r>
            <a:r>
              <a:rPr dirty="0" sz="1100" spc="-55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5">
                <a:solidFill>
                  <a:srgbClr val="BA2121"/>
                </a:solidFill>
                <a:latin typeface="Lucida Sans Unicode"/>
                <a:cs typeface="Lucida Sans Unicode"/>
              </a:rPr>
              <a:t>comunidades'</a:t>
            </a:r>
            <a:r>
              <a:rPr dirty="0" sz="1100" spc="-5">
                <a:latin typeface="Lucida Sans Unicode"/>
                <a:cs typeface="Lucida Sans Unicode"/>
              </a:rPr>
              <a:t>),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alt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100">
                <a:latin typeface="Lucida Sans Unicode"/>
                <a:cs typeface="Lucida Sans Unicode"/>
              </a:rPr>
              <a:t>Y(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85">
                <a:latin typeface="Lucida Sans Unicode"/>
                <a:cs typeface="Lucida Sans Unicode"/>
              </a:rPr>
              <a:t>title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85">
                <a:solidFill>
                  <a:srgbClr val="BA2121"/>
                </a:solidFill>
                <a:latin typeface="Lucida Sans Unicode"/>
                <a:cs typeface="Lucida Sans Unicode"/>
              </a:rPr>
              <a:t>'Periodos'</a:t>
            </a:r>
            <a:r>
              <a:rPr dirty="0" sz="1100" spc="85">
                <a:latin typeface="Lucida Sans Unicode"/>
                <a:cs typeface="Lucida Sans Unicode"/>
              </a:rPr>
              <a:t>),</a:t>
            </a:r>
            <a:endParaRPr sz="1100">
              <a:latin typeface="Lucida Sans Unicode"/>
              <a:cs typeface="Lucida Sans Unicode"/>
            </a:endParaRPr>
          </a:p>
          <a:p>
            <a:pPr marL="328295" marR="3545204">
              <a:lnSpc>
                <a:spcPct val="102600"/>
              </a:lnSpc>
            </a:pPr>
            <a:r>
              <a:rPr dirty="0" sz="1100" spc="50">
                <a:latin typeface="Lucida Sans Unicode"/>
                <a:cs typeface="Lucida Sans Unicode"/>
              </a:rPr>
              <a:t>color</a:t>
            </a:r>
            <a:r>
              <a:rPr dirty="0" sz="1100" spc="5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50">
                <a:latin typeface="Lucida Sans Unicode"/>
                <a:cs typeface="Lucida Sans Unicode"/>
              </a:rPr>
              <a:t>, </a:t>
            </a:r>
            <a:r>
              <a:rPr dirty="0" sz="1100" spc="5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tooltip</a:t>
            </a:r>
            <a:r>
              <a:rPr dirty="0" sz="1100" spc="7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70">
                <a:latin typeface="Lucida Sans Unicode"/>
                <a:cs typeface="Lucida Sans Unicode"/>
              </a:rPr>
              <a:t>[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70">
                <a:latin typeface="Lucida Sans Unicode"/>
                <a:cs typeface="Lucida Sans Unicode"/>
              </a:rPr>
              <a:t>,</a:t>
            </a:r>
            <a:r>
              <a:rPr dirty="0" sz="1100" spc="170">
                <a:latin typeface="Lucida Sans Unicode"/>
                <a:cs typeface="Lucida Sans Unicode"/>
              </a:rPr>
              <a:t> </a:t>
            </a:r>
            <a:r>
              <a:rPr dirty="0" sz="1100" spc="50">
                <a:solidFill>
                  <a:srgbClr val="BA2121"/>
                </a:solidFill>
                <a:latin typeface="Lucida Sans Unicode"/>
                <a:cs typeface="Lucida Sans Unicode"/>
              </a:rPr>
              <a:t>'com_id'</a:t>
            </a:r>
            <a:r>
              <a:rPr dirty="0" sz="1100" spc="5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85">
                <a:latin typeface="Lucida Sans Unicode"/>
                <a:cs typeface="Lucida Sans Unicode"/>
              </a:rPr>
              <a:t>)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85">
                <a:latin typeface="Lucida Sans Unicode"/>
                <a:cs typeface="Lucida Sans Unicode"/>
              </a:rPr>
              <a:t>interactive()</a:t>
            </a:r>
            <a:r>
              <a:rPr dirty="0" sz="1100" spc="85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dirty="0" sz="1100" spc="85">
                <a:latin typeface="Lucida Sans Unicode"/>
                <a:cs typeface="Lucida Sans Unicode"/>
              </a:rPr>
              <a:t>properties(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100" i="1">
                <a:solidFill>
                  <a:srgbClr val="3D7A7A"/>
                </a:solidFill>
                <a:latin typeface="Times New Roman"/>
                <a:cs typeface="Times New Roman"/>
              </a:rPr>
              <a:t>#height</a:t>
            </a:r>
            <a:r>
              <a:rPr dirty="0" sz="1100" spc="26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-170" i="1">
                <a:solidFill>
                  <a:srgbClr val="3D7A7A"/>
                </a:solidFill>
                <a:latin typeface="Times New Roman"/>
                <a:cs typeface="Times New Roman"/>
              </a:rPr>
              <a:t>=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0" i="1">
                <a:solidFill>
                  <a:srgbClr val="3D7A7A"/>
                </a:solidFill>
                <a:latin typeface="Times New Roman"/>
                <a:cs typeface="Times New Roman"/>
              </a:rPr>
              <a:t>500,</a:t>
            </a:r>
            <a:endParaRPr sz="1100">
              <a:latin typeface="Times New Roman"/>
              <a:cs typeface="Times New Roman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dirty="0" sz="1100" spc="-20">
                <a:latin typeface="Lucida Sans Unicode"/>
                <a:cs typeface="Lucida Sans Unicode"/>
              </a:rPr>
              <a:t>width</a:t>
            </a:r>
            <a:r>
              <a:rPr dirty="0" sz="1100" spc="-20">
                <a:latin typeface="Lucida Sans Unicode"/>
                <a:cs typeface="Lucida Sans Unicode"/>
              </a:rPr>
              <a:t> </a:t>
            </a:r>
            <a:r>
              <a:rPr dirty="0" sz="1100" spc="-125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-125">
                <a:solidFill>
                  <a:srgbClr val="666666"/>
                </a:solidFill>
                <a:latin typeface="Lucida Sans Unicode"/>
                <a:cs typeface="Lucida Sans Unicode"/>
              </a:rPr>
              <a:t>500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21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dirty="0" sz="1100" spc="-75">
                <a:latin typeface="Lucida Sans Unicode"/>
                <a:cs typeface="Lucida Sans Unicode"/>
              </a:rPr>
              <a:t>com_vs_pe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0062" y="4484063"/>
            <a:ext cx="6370955" cy="318516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414020" marR="347980">
              <a:lnSpc>
                <a:spcPct val="102600"/>
              </a:lnSpc>
              <a:spcBef>
                <a:spcPts val="55"/>
              </a:spcBef>
            </a:pPr>
            <a:r>
              <a:rPr dirty="0" sz="1100" spc="-15">
                <a:latin typeface="Lucida Sans Unicode"/>
                <a:cs typeface="Lucida Sans Unicode"/>
              </a:rPr>
              <a:t>/home/dario/anaconda3/envs/proyectofinalCF/lib/python3.10/site- </a:t>
            </a:r>
            <a:r>
              <a:rPr dirty="0" sz="1100" spc="-10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packages/altair/utils/core.py:283: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10">
                <a:latin typeface="Lucida Sans Unicode"/>
                <a:cs typeface="Lucida Sans Unicode"/>
              </a:rPr>
              <a:t>FutureWarning: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iteritems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130">
                <a:latin typeface="Lucida Sans Unicode"/>
                <a:cs typeface="Lucida Sans Unicode"/>
              </a:rPr>
              <a:t>is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deprecated</a:t>
            </a:r>
            <a:r>
              <a:rPr dirty="0" sz="1100" spc="229">
                <a:latin typeface="Lucida Sans Unicode"/>
                <a:cs typeface="Lucida Sans Unicode"/>
              </a:rPr>
              <a:t> </a:t>
            </a:r>
            <a:r>
              <a:rPr dirty="0" sz="1100" spc="-90">
                <a:latin typeface="Lucida Sans Unicode"/>
                <a:cs typeface="Lucida Sans Unicode"/>
              </a:rPr>
              <a:t>and </a:t>
            </a:r>
            <a:r>
              <a:rPr dirty="0" sz="1100" spc="-335">
                <a:latin typeface="Lucida Sans Unicode"/>
                <a:cs typeface="Lucida Sans Unicode"/>
              </a:rPr>
              <a:t> </a:t>
            </a:r>
            <a:r>
              <a:rPr dirty="0" sz="1100" spc="120">
                <a:latin typeface="Lucida Sans Unicode"/>
                <a:cs typeface="Lucida Sans Unicode"/>
              </a:rPr>
              <a:t>will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80">
                <a:latin typeface="Lucida Sans Unicode"/>
                <a:cs typeface="Lucida Sans Unicode"/>
              </a:rPr>
              <a:t>be</a:t>
            </a:r>
            <a:r>
              <a:rPr dirty="0" sz="1100" spc="-40">
                <a:latin typeface="Lucida Sans Unicode"/>
                <a:cs typeface="Lucida Sans Unicode"/>
              </a:rPr>
              <a:t> </a:t>
            </a:r>
            <a:r>
              <a:rPr dirty="0" sz="1100" spc="-95">
                <a:latin typeface="Lucida Sans Unicode"/>
                <a:cs typeface="Lucida Sans Unicode"/>
              </a:rPr>
              <a:t>removed</a:t>
            </a:r>
            <a:r>
              <a:rPr dirty="0" sz="1100" spc="-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35">
                <a:latin typeface="Lucida Sans Unicode"/>
                <a:cs typeface="Lucida Sans Unicode"/>
              </a:rPr>
              <a:t>a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30">
                <a:latin typeface="Lucida Sans Unicode"/>
                <a:cs typeface="Lucida Sans Unicode"/>
              </a:rPr>
              <a:t>future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45">
                <a:latin typeface="Lucida Sans Unicode"/>
                <a:cs typeface="Lucida Sans Unicode"/>
              </a:rPr>
              <a:t>version.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75">
                <a:latin typeface="Lucida Sans Unicode"/>
                <a:cs typeface="Lucida Sans Unicode"/>
              </a:rPr>
              <a:t>Use</a:t>
            </a:r>
            <a:r>
              <a:rPr dirty="0" sz="1100" spc="-45">
                <a:latin typeface="Lucida Sans Unicode"/>
                <a:cs typeface="Lucida Sans Unicode"/>
              </a:rPr>
              <a:t> </a:t>
            </a:r>
            <a:r>
              <a:rPr dirty="0" sz="1100" spc="25">
                <a:latin typeface="Lucida Sans Unicode"/>
                <a:cs typeface="Lucida Sans Unicode"/>
              </a:rPr>
              <a:t>.items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40">
                <a:latin typeface="Lucida Sans Unicode"/>
                <a:cs typeface="Lucida Sans Unicode"/>
              </a:rPr>
              <a:t>instead.</a:t>
            </a:r>
            <a:endParaRPr sz="1100">
              <a:latin typeface="Lucida Sans Unicode"/>
              <a:cs typeface="Lucida Sans Unicode"/>
            </a:endParaRPr>
          </a:p>
          <a:p>
            <a:pPr marL="559435">
              <a:lnSpc>
                <a:spcPct val="100000"/>
              </a:lnSpc>
              <a:spcBef>
                <a:spcPts val="35"/>
              </a:spcBef>
            </a:pPr>
            <a:r>
              <a:rPr dirty="0" sz="1100" spc="60">
                <a:latin typeface="Lucida Sans Unicode"/>
                <a:cs typeface="Lucida Sans Unicode"/>
              </a:rPr>
              <a:t>for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">
                <a:latin typeface="Lucida Sans Unicode"/>
                <a:cs typeface="Lucida Sans Unicode"/>
              </a:rPr>
              <a:t>col_name,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-25">
                <a:latin typeface="Lucida Sans Unicode"/>
                <a:cs typeface="Lucida Sans Unicode"/>
              </a:rPr>
              <a:t>dtype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70">
                <a:latin typeface="Lucida Sans Unicode"/>
                <a:cs typeface="Lucida Sans Unicode"/>
              </a:rPr>
              <a:t>in</a:t>
            </a:r>
            <a:r>
              <a:rPr dirty="0" sz="1100" spc="225">
                <a:latin typeface="Lucida Sans Unicode"/>
                <a:cs typeface="Lucida Sans Unicode"/>
              </a:rPr>
              <a:t> </a:t>
            </a:r>
            <a:r>
              <a:rPr dirty="0" sz="1100" spc="65">
                <a:latin typeface="Lucida Sans Unicode"/>
                <a:cs typeface="Lucida Sans Unicode"/>
              </a:rPr>
              <a:t>df.dtypes.iteritems():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969"/>
              </a:spcBef>
            </a:pPr>
            <a:r>
              <a:rPr dirty="0" sz="1100" spc="80">
                <a:solidFill>
                  <a:srgbClr val="D74314"/>
                </a:solidFill>
                <a:latin typeface="Lucida Sans Unicode"/>
                <a:cs typeface="Lucida Sans Unicode"/>
              </a:rPr>
              <a:t>[10]:</a:t>
            </a:r>
            <a:r>
              <a:rPr dirty="0" sz="1100" spc="265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35">
                <a:latin typeface="Lucida Sans Unicode"/>
                <a:cs typeface="Lucida Sans Unicode"/>
              </a:rPr>
              <a:t>alt.Chart(…)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900">
              <a:latin typeface="Lucida Sans Unicode"/>
              <a:cs typeface="Lucida Sans Unicode"/>
            </a:endParaRPr>
          </a:p>
          <a:p>
            <a:pPr algn="just" marL="414020" marR="5080">
              <a:lnSpc>
                <a:spcPct val="102600"/>
              </a:lnSpc>
            </a:pPr>
            <a:r>
              <a:rPr dirty="0" sz="1100" spc="-30">
                <a:latin typeface="Georgia"/>
                <a:cs typeface="Georgia"/>
              </a:rPr>
              <a:t>Conclusiones: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- </a:t>
            </a:r>
            <a:r>
              <a:rPr dirty="0" sz="1100" spc="-10">
                <a:latin typeface="Georgia"/>
                <a:cs typeface="Georgia"/>
              </a:rPr>
              <a:t>En </a:t>
            </a:r>
            <a:r>
              <a:rPr dirty="0" sz="1100" spc="-30">
                <a:latin typeface="Georgia"/>
                <a:cs typeface="Georgia"/>
              </a:rPr>
              <a:t>el </a:t>
            </a:r>
            <a:r>
              <a:rPr dirty="0" sz="1100" spc="-35">
                <a:latin typeface="Georgia"/>
                <a:cs typeface="Georgia"/>
              </a:rPr>
              <a:t>año </a:t>
            </a:r>
            <a:r>
              <a:rPr dirty="0" sz="1100" spc="-85">
                <a:latin typeface="Georgia"/>
                <a:cs typeface="Georgia"/>
              </a:rPr>
              <a:t>2022</a:t>
            </a:r>
            <a:r>
              <a:rPr dirty="0" sz="1100" spc="-8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 </a:t>
            </a:r>
            <a:r>
              <a:rPr dirty="0" sz="1100" spc="-30">
                <a:latin typeface="Georgia"/>
                <a:cs typeface="Georgia"/>
              </a:rPr>
              <a:t>añadieron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60">
                <a:latin typeface="Georgia"/>
                <a:cs typeface="Georgia"/>
              </a:rPr>
              <a:t>359</a:t>
            </a:r>
            <a:r>
              <a:rPr dirty="0" sz="1100" spc="-5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comunidades </a:t>
            </a:r>
            <a:r>
              <a:rPr dirty="0" sz="1100" spc="-30">
                <a:latin typeface="Georgia"/>
                <a:cs typeface="Georgia"/>
              </a:rPr>
              <a:t>lo </a:t>
            </a:r>
            <a:r>
              <a:rPr dirty="0" sz="1100" spc="-40">
                <a:latin typeface="Georgia"/>
                <a:cs typeface="Georgia"/>
              </a:rPr>
              <a:t>que </a:t>
            </a:r>
            <a:r>
              <a:rPr dirty="0" sz="1100" spc="-30">
                <a:latin typeface="Georgia"/>
                <a:cs typeface="Georgia"/>
              </a:rPr>
              <a:t>representa </a:t>
            </a:r>
            <a:r>
              <a:rPr dirty="0" sz="1100" spc="-35">
                <a:latin typeface="Georgia"/>
                <a:cs typeface="Georgia"/>
              </a:rPr>
              <a:t>un incremento </a:t>
            </a:r>
            <a:r>
              <a:rPr dirty="0" sz="1100" spc="-30">
                <a:latin typeface="Georgia"/>
                <a:cs typeface="Georgia"/>
              </a:rPr>
              <a:t> aproximado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>
                <a:latin typeface="Georgia"/>
                <a:cs typeface="Georgia"/>
              </a:rPr>
              <a:t>19,7%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respecto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inicios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año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70">
                <a:latin typeface="Georgia"/>
                <a:cs typeface="Georgia"/>
              </a:rPr>
              <a:t>2022.</a:t>
            </a:r>
            <a:endParaRPr sz="11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350">
              <a:latin typeface="Georgia"/>
              <a:cs typeface="Georgia"/>
            </a:endParaRPr>
          </a:p>
          <a:p>
            <a:pPr lvl="2" marL="880110" indent="-466725">
              <a:lnSpc>
                <a:spcPct val="100000"/>
              </a:lnSpc>
              <a:buFont typeface="Georgia"/>
              <a:buAutoNum type="arabicPeriod" startAt="5"/>
              <a:tabLst>
                <a:tab pos="880110" algn="l"/>
                <a:tab pos="880744" algn="l"/>
              </a:tabLst>
            </a:pPr>
            <a:r>
              <a:rPr dirty="0" sz="1100" spc="-45" b="1">
                <a:latin typeface="Georgia"/>
                <a:cs typeface="Georgia"/>
              </a:rPr>
              <a:t>E</a:t>
            </a:r>
            <a:r>
              <a:rPr dirty="0" sz="1100" spc="-45" b="1">
                <a:latin typeface="Georgia"/>
                <a:cs typeface="Georgia"/>
              </a:rPr>
              <a:t>valuamos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las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35" b="1">
                <a:latin typeface="Georgia"/>
                <a:cs typeface="Georgia"/>
              </a:rPr>
              <a:t>características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de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las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comunidades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5" b="1">
                <a:latin typeface="Georgia"/>
                <a:cs typeface="Georgia"/>
              </a:rPr>
              <a:t>que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60" b="1">
                <a:latin typeface="Georgia"/>
                <a:cs typeface="Georgia"/>
              </a:rPr>
              <a:t>usan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50" b="1">
                <a:latin typeface="Georgia"/>
                <a:cs typeface="Georgia"/>
              </a:rPr>
              <a:t>nuestro</a:t>
            </a:r>
            <a:r>
              <a:rPr dirty="0" sz="1100" spc="140" b="1">
                <a:latin typeface="Georgia"/>
                <a:cs typeface="Georgia"/>
              </a:rPr>
              <a:t> </a:t>
            </a:r>
            <a:r>
              <a:rPr dirty="0" sz="1100" spc="-45" b="1">
                <a:latin typeface="Georgia"/>
                <a:cs typeface="Georgia"/>
              </a:rPr>
              <a:t>servicio:</a:t>
            </a:r>
            <a:endParaRPr sz="1100">
              <a:latin typeface="Georgia"/>
              <a:cs typeface="Georgia"/>
            </a:endParaRPr>
          </a:p>
          <a:p>
            <a:pPr algn="just" marL="414020" marR="5080">
              <a:lnSpc>
                <a:spcPct val="102600"/>
              </a:lnSpc>
              <a:spcBef>
                <a:spcPts val="705"/>
              </a:spcBef>
            </a:pPr>
            <a:r>
              <a:rPr dirty="0" sz="1100">
                <a:latin typeface="Georgia"/>
                <a:cs typeface="Georgia"/>
              </a:rPr>
              <a:t>La </a:t>
            </a:r>
            <a:r>
              <a:rPr dirty="0" sz="1100" spc="-30">
                <a:latin typeface="Georgia"/>
                <a:cs typeface="Georgia"/>
              </a:rPr>
              <a:t>línea </a:t>
            </a:r>
            <a:r>
              <a:rPr dirty="0" sz="1100" spc="-20">
                <a:latin typeface="Georgia"/>
                <a:cs typeface="Georgia"/>
              </a:rPr>
              <a:t>Saas </a:t>
            </a:r>
            <a:r>
              <a:rPr dirty="0" sz="1100" spc="-50">
                <a:latin typeface="Georgia"/>
                <a:cs typeface="Georgia"/>
              </a:rPr>
              <a:t>es </a:t>
            </a:r>
            <a:r>
              <a:rPr dirty="0" sz="1100" spc="-15">
                <a:latin typeface="Georgia"/>
                <a:cs typeface="Georgia"/>
              </a:rPr>
              <a:t>la </a:t>
            </a:r>
            <a:r>
              <a:rPr dirty="0" sz="1100" spc="-35">
                <a:latin typeface="Georgia"/>
                <a:cs typeface="Georgia"/>
              </a:rPr>
              <a:t>columna </a:t>
            </a:r>
            <a:r>
              <a:rPr dirty="0" sz="1100" spc="-15">
                <a:latin typeface="Georgia"/>
                <a:cs typeface="Georgia"/>
              </a:rPr>
              <a:t>vertebral </a:t>
            </a:r>
            <a:r>
              <a:rPr dirty="0" sz="1100" spc="-40">
                <a:latin typeface="Georgia"/>
                <a:cs typeface="Georgia"/>
              </a:rPr>
              <a:t>de </a:t>
            </a:r>
            <a:r>
              <a:rPr dirty="0" sz="1100" spc="-35">
                <a:latin typeface="Georgia"/>
                <a:cs typeface="Georgia"/>
              </a:rPr>
              <a:t>nuestro </a:t>
            </a:r>
            <a:r>
              <a:rPr dirty="0" sz="1100" spc="-20">
                <a:latin typeface="Georgia"/>
                <a:cs typeface="Georgia"/>
              </a:rPr>
              <a:t>aplicación, </a:t>
            </a:r>
            <a:r>
              <a:rPr dirty="0" sz="1100" spc="-40">
                <a:latin typeface="Georgia"/>
                <a:cs typeface="Georgia"/>
              </a:rPr>
              <a:t>miles de comunidades </a:t>
            </a:r>
            <a:r>
              <a:rPr dirty="0" sz="1100" spc="-50">
                <a:latin typeface="Georgia"/>
                <a:cs typeface="Georgia"/>
              </a:rPr>
              <a:t>nos </a:t>
            </a:r>
            <a:r>
              <a:rPr dirty="0" sz="1100" spc="-35">
                <a:latin typeface="Georgia"/>
                <a:cs typeface="Georgia"/>
              </a:rPr>
              <a:t>usan </a:t>
            </a:r>
            <a:r>
              <a:rPr dirty="0" sz="1100" spc="-20">
                <a:latin typeface="Georgia"/>
                <a:cs typeface="Georgia"/>
              </a:rPr>
              <a:t>día </a:t>
            </a:r>
            <a:r>
              <a:rPr dirty="0" sz="1100" spc="-10">
                <a:latin typeface="Georgia"/>
                <a:cs typeface="Georgia"/>
              </a:rPr>
              <a:t>a </a:t>
            </a:r>
            <a:r>
              <a:rPr dirty="0" sz="1100" spc="-20">
                <a:latin typeface="Georgia"/>
                <a:cs typeface="Georgia"/>
              </a:rPr>
              <a:t>día </a:t>
            </a:r>
            <a:r>
              <a:rPr dirty="0" sz="1100" spc="-15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como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su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herramienta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trabajo.</a:t>
            </a:r>
            <a:r>
              <a:rPr dirty="0" sz="1100" spc="210">
                <a:latin typeface="Georgia"/>
                <a:cs typeface="Georgia"/>
              </a:rPr>
              <a:t> </a:t>
            </a:r>
            <a:r>
              <a:rPr dirty="0" sz="1100" spc="-5">
                <a:latin typeface="Georgia"/>
                <a:cs typeface="Georgia"/>
              </a:rPr>
              <a:t>Con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fin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alcanzar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cada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vez</a:t>
            </a:r>
            <a:r>
              <a:rPr dirty="0" sz="1100" spc="5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mas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comunidades</a:t>
            </a:r>
            <a:r>
              <a:rPr dirty="0" sz="1100" spc="4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entendemos</a:t>
            </a:r>
            <a:r>
              <a:rPr dirty="0" sz="1100" spc="5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 </a:t>
            </a:r>
            <a:r>
              <a:rPr dirty="0" sz="1100" spc="-254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es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importante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conocer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como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se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caracterizan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con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el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fin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poder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adaptarnos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mejor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10">
                <a:latin typeface="Georgia"/>
                <a:cs typeface="Georgia"/>
              </a:rPr>
              <a:t>a</a:t>
            </a:r>
            <a:r>
              <a:rPr dirty="0" sz="1100" spc="6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sus</a:t>
            </a:r>
            <a:r>
              <a:rPr dirty="0" sz="1100" spc="6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necesidades</a:t>
            </a:r>
            <a:endParaRPr sz="1100">
              <a:latin typeface="Georgia"/>
              <a:cs typeface="Georgia"/>
            </a:endParaRPr>
          </a:p>
          <a:p>
            <a:pPr algn="just" marL="414020">
              <a:lnSpc>
                <a:spcPct val="100000"/>
              </a:lnSpc>
              <a:spcBef>
                <a:spcPts val="710"/>
              </a:spcBef>
            </a:pPr>
            <a:r>
              <a:rPr dirty="0" sz="1100" spc="-15">
                <a:latin typeface="Georgia"/>
                <a:cs typeface="Georgia"/>
              </a:rPr>
              <a:t>Lo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queremos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lograr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responder</a:t>
            </a:r>
            <a:r>
              <a:rPr dirty="0" sz="1100" spc="90">
                <a:latin typeface="Georgia"/>
                <a:cs typeface="Georgia"/>
              </a:rPr>
              <a:t> </a:t>
            </a:r>
            <a:r>
              <a:rPr dirty="0" sz="1100" spc="-45">
                <a:latin typeface="Georgia"/>
                <a:cs typeface="Georgia"/>
              </a:rPr>
              <a:t>es:</a:t>
            </a:r>
            <a:endParaRPr sz="1100">
              <a:latin typeface="Georgia"/>
              <a:cs typeface="Georgia"/>
            </a:endParaRPr>
          </a:p>
          <a:p>
            <a:pPr lvl="3" marL="760095" marR="5080" indent="-177165">
              <a:lnSpc>
                <a:spcPct val="102699"/>
              </a:lnSpc>
              <a:spcBef>
                <a:spcPts val="680"/>
              </a:spcBef>
              <a:buAutoNum type="arabicPeriod"/>
              <a:tabLst>
                <a:tab pos="760730" algn="l"/>
              </a:tabLst>
            </a:pPr>
            <a:r>
              <a:rPr dirty="0" sz="1100" spc="-30">
                <a:latin typeface="Georgia"/>
                <a:cs typeface="Georgia"/>
              </a:rPr>
              <a:t>¿Podemos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hacer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un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perfil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las</a:t>
            </a:r>
            <a:r>
              <a:rPr dirty="0" sz="1100" spc="-20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comunidades</a:t>
            </a:r>
            <a:r>
              <a:rPr dirty="0" sz="1100" spc="-3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que</a:t>
            </a:r>
            <a:r>
              <a:rPr dirty="0" sz="1100" spc="-35">
                <a:latin typeface="Georgia"/>
                <a:cs typeface="Georgia"/>
              </a:rPr>
              <a:t> usan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nuestro</a:t>
            </a:r>
            <a:r>
              <a:rPr dirty="0" sz="1100" spc="-30">
                <a:latin typeface="Georgia"/>
                <a:cs typeface="Georgia"/>
              </a:rPr>
              <a:t> sistema</a:t>
            </a:r>
            <a:r>
              <a:rPr dirty="0" sz="1100" spc="-2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basándonos</a:t>
            </a:r>
            <a:r>
              <a:rPr dirty="0" sz="1100" spc="-30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-4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los </a:t>
            </a:r>
            <a:r>
              <a:rPr dirty="0" sz="1100" spc="-254">
                <a:latin typeface="Georgia"/>
                <a:cs typeface="Georgia"/>
              </a:rPr>
              <a:t> </a:t>
            </a:r>
            <a:r>
              <a:rPr dirty="0" sz="1100" spc="-25">
                <a:latin typeface="Georgia"/>
                <a:cs typeface="Georgia"/>
              </a:rPr>
              <a:t>registros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5">
                <a:latin typeface="Georgia"/>
                <a:cs typeface="Georgia"/>
              </a:rPr>
              <a:t>ingresados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50">
                <a:latin typeface="Georgia"/>
                <a:cs typeface="Georgia"/>
              </a:rPr>
              <a:t>en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la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línea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de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30">
                <a:latin typeface="Georgia"/>
                <a:cs typeface="Georgia"/>
              </a:rPr>
              <a:t>negocio</a:t>
            </a:r>
            <a:r>
              <a:rPr dirty="0" sz="1100" spc="9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SaaS?</a:t>
            </a:r>
            <a:endParaRPr sz="1100">
              <a:latin typeface="Georgia"/>
              <a:cs typeface="Georg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914400" y="7755817"/>
            <a:ext cx="5944235" cy="1107440"/>
            <a:chOff x="914400" y="7755817"/>
            <a:chExt cx="5944235" cy="1107440"/>
          </a:xfrm>
        </p:grpSpPr>
        <p:sp>
          <p:nvSpPr>
            <p:cNvPr id="8" name="object 8"/>
            <p:cNvSpPr/>
            <p:nvPr/>
          </p:nvSpPr>
          <p:spPr>
            <a:xfrm>
              <a:off x="914400" y="7755817"/>
              <a:ext cx="5944235" cy="1107440"/>
            </a:xfrm>
            <a:custGeom>
              <a:avLst/>
              <a:gdLst/>
              <a:ahLst/>
              <a:cxnLst/>
              <a:rect l="l" t="t" r="r" b="b"/>
              <a:pathLst>
                <a:path w="5944234" h="110744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1082118"/>
                  </a:lnTo>
                  <a:lnTo>
                    <a:pt x="1988" y="1091968"/>
                  </a:lnTo>
                  <a:lnTo>
                    <a:pt x="7411" y="1100012"/>
                  </a:lnTo>
                  <a:lnTo>
                    <a:pt x="15455" y="1105435"/>
                  </a:lnTo>
                  <a:lnTo>
                    <a:pt x="25305" y="1107423"/>
                  </a:lnTo>
                  <a:lnTo>
                    <a:pt x="5918371" y="1107423"/>
                  </a:lnTo>
                  <a:lnTo>
                    <a:pt x="5928221" y="1105435"/>
                  </a:lnTo>
                  <a:lnTo>
                    <a:pt x="5936265" y="1100012"/>
                  </a:lnTo>
                  <a:lnTo>
                    <a:pt x="5941688" y="1091968"/>
                  </a:lnTo>
                  <a:lnTo>
                    <a:pt x="5943676" y="1082118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927052" y="7768470"/>
              <a:ext cx="5918835" cy="1095375"/>
            </a:xfrm>
            <a:custGeom>
              <a:avLst/>
              <a:gdLst/>
              <a:ahLst/>
              <a:cxnLst/>
              <a:rect l="l" t="t" r="r" b="b"/>
              <a:pathLst>
                <a:path w="5918834" h="109537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1082118"/>
                  </a:lnTo>
                  <a:lnTo>
                    <a:pt x="0" y="1089106"/>
                  </a:lnTo>
                  <a:lnTo>
                    <a:pt x="5664" y="1094771"/>
                  </a:lnTo>
                  <a:lnTo>
                    <a:pt x="5912706" y="1094771"/>
                  </a:lnTo>
                  <a:lnTo>
                    <a:pt x="5918371" y="1089106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500062" y="7751354"/>
            <a:ext cx="38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80">
                <a:solidFill>
                  <a:srgbClr val="2F3E9F"/>
                </a:solidFill>
                <a:latin typeface="Lucida Sans Unicode"/>
                <a:cs typeface="Lucida Sans Unicode"/>
              </a:rPr>
              <a:t>[11]: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dirty="0" spc="-70"/>
              <a:t>32</a:t>
            </a:fld>
          </a:p>
        </p:txBody>
      </p:sp>
      <p:sp>
        <p:nvSpPr>
          <p:cNvPr id="11" name="object 11"/>
          <p:cNvSpPr txBox="1"/>
          <p:nvPr/>
        </p:nvSpPr>
        <p:spPr>
          <a:xfrm>
            <a:off x="927052" y="7768470"/>
            <a:ext cx="5918835" cy="109537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20" i="1">
                <a:solidFill>
                  <a:srgbClr val="3D7A7A"/>
                </a:solidFill>
                <a:latin typeface="Times New Roman"/>
                <a:cs typeface="Times New Roman"/>
              </a:rPr>
              <a:t>#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-40" i="1">
                <a:solidFill>
                  <a:srgbClr val="3D7A7A"/>
                </a:solidFill>
                <a:latin typeface="Times New Roman"/>
                <a:cs typeface="Times New Roman"/>
              </a:rPr>
              <a:t>Tomamos</a:t>
            </a:r>
            <a:r>
              <a:rPr dirty="0" sz="1100" spc="7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5" i="1">
                <a:solidFill>
                  <a:srgbClr val="3D7A7A"/>
                </a:solidFill>
                <a:latin typeface="Times New Roman"/>
                <a:cs typeface="Times New Roman"/>
              </a:rPr>
              <a:t>todos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los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95" i="1">
                <a:solidFill>
                  <a:srgbClr val="3D7A7A"/>
                </a:solidFill>
                <a:latin typeface="Times New Roman"/>
                <a:cs typeface="Times New Roman"/>
              </a:rPr>
              <a:t>datos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40" i="1">
                <a:solidFill>
                  <a:srgbClr val="3D7A7A"/>
                </a:solidFill>
                <a:latin typeface="Times New Roman"/>
                <a:cs typeface="Times New Roman"/>
              </a:rPr>
              <a:t>que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60" i="1">
                <a:solidFill>
                  <a:srgbClr val="3D7A7A"/>
                </a:solidFill>
                <a:latin typeface="Times New Roman"/>
                <a:cs typeface="Times New Roman"/>
              </a:rPr>
              <a:t>consideramos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00" i="1">
                <a:solidFill>
                  <a:srgbClr val="3D7A7A"/>
                </a:solidFill>
                <a:latin typeface="Times New Roman"/>
                <a:cs typeface="Times New Roman"/>
              </a:rPr>
              <a:t>necesarios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50" i="1">
                <a:solidFill>
                  <a:srgbClr val="3D7A7A"/>
                </a:solidFill>
                <a:latin typeface="Times New Roman"/>
                <a:cs typeface="Times New Roman"/>
              </a:rPr>
              <a:t>para</a:t>
            </a:r>
            <a:r>
              <a:rPr dirty="0" sz="1100" spc="300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75" i="1">
                <a:solidFill>
                  <a:srgbClr val="3D7A7A"/>
                </a:solidFill>
                <a:latin typeface="Times New Roman"/>
                <a:cs typeface="Times New Roman"/>
              </a:rPr>
              <a:t>el</a:t>
            </a:r>
            <a:r>
              <a:rPr dirty="0" sz="1100" spc="305" i="1">
                <a:solidFill>
                  <a:srgbClr val="3D7A7A"/>
                </a:solidFill>
                <a:latin typeface="Times New Roman"/>
                <a:cs typeface="Times New Roman"/>
              </a:rPr>
              <a:t> </a:t>
            </a:r>
            <a:r>
              <a:rPr dirty="0" sz="1100" spc="140" i="1">
                <a:solidFill>
                  <a:srgbClr val="3D7A7A"/>
                </a:solidFill>
                <a:latin typeface="Times New Roman"/>
                <a:cs typeface="Times New Roman"/>
              </a:rPr>
              <a:t>análisis</a:t>
            </a:r>
            <a:endParaRPr sz="1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00">
              <a:latin typeface="Times New Roman"/>
              <a:cs typeface="Times New Roman"/>
            </a:endParaRPr>
          </a:p>
          <a:p>
            <a:pPr marL="37465">
              <a:lnSpc>
                <a:spcPct val="100000"/>
              </a:lnSpc>
            </a:pPr>
            <a:r>
              <a:rPr dirty="0" sz="1100" spc="-25">
                <a:latin typeface="Lucida Sans Unicode"/>
                <a:cs typeface="Lucida Sans Unicode"/>
              </a:rPr>
              <a:t>columns_to_evalue</a:t>
            </a:r>
            <a:r>
              <a:rPr dirty="0" sz="1100" spc="24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3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0">
                <a:latin typeface="Lucida Sans Unicode"/>
                <a:cs typeface="Lucida Sans Unicode"/>
              </a:rPr>
              <a:t>[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'period'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100">
                <a:solidFill>
                  <a:srgbClr val="BA2121"/>
                </a:solidFill>
                <a:latin typeface="Lucida Sans Unicode"/>
                <a:cs typeface="Lucida Sans Unicode"/>
              </a:rPr>
              <a:t>'region'</a:t>
            </a:r>
            <a:r>
              <a:rPr dirty="0" sz="1100" spc="100">
                <a:latin typeface="Lucida Sans Unicode"/>
                <a:cs typeface="Lucida Sans Unicode"/>
              </a:rPr>
              <a:t>,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130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130">
                <a:latin typeface="Lucida Sans Unicode"/>
                <a:cs typeface="Lucida Sans Unicode"/>
              </a:rPr>
              <a:t>,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140">
                <a:solidFill>
                  <a:srgbClr val="BA2121"/>
                </a:solidFill>
                <a:latin typeface="Lucida Sans Unicode"/>
                <a:cs typeface="Lucida Sans Unicode"/>
              </a:rPr>
              <a:t>'total_bills'</a:t>
            </a:r>
            <a:r>
              <a:rPr dirty="0" sz="1100" spc="140">
                <a:latin typeface="Lucida Sans Unicode"/>
                <a:cs typeface="Lucida Sans Unicode"/>
              </a:rPr>
              <a:t>,</a:t>
            </a:r>
            <a:r>
              <a:rPr dirty="0" sz="1100" spc="245">
                <a:latin typeface="Lucida Sans Unicode"/>
                <a:cs typeface="Lucida Sans Unicode"/>
              </a:rPr>
              <a:t> </a:t>
            </a:r>
            <a:r>
              <a:rPr dirty="0" sz="1100" spc="80">
                <a:solidFill>
                  <a:srgbClr val="BA2121"/>
                </a:solidFill>
                <a:latin typeface="Lucida Sans Unicode"/>
                <a:cs typeface="Lucida Sans Unicode"/>
              </a:rPr>
              <a:t>'qty_pays'</a:t>
            </a:r>
            <a:r>
              <a:rPr dirty="0" sz="1100" spc="80">
                <a:latin typeface="Lucida Sans Unicode"/>
                <a:cs typeface="Lucida Sans Unicode"/>
              </a:rPr>
              <a:t>,</a:t>
            </a:r>
            <a:r>
              <a:rPr dirty="0" sz="1100" spc="8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70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'total_pays'</a:t>
            </a:r>
            <a:r>
              <a:rPr dirty="0" sz="1100" spc="70">
                <a:latin typeface="Lucida Sans Unicode"/>
                <a:cs typeface="Lucida Sans Unicode"/>
              </a:rPr>
              <a:t>,</a:t>
            </a:r>
            <a:r>
              <a:rPr dirty="0" sz="1100" spc="70">
                <a:solidFill>
                  <a:srgbClr val="BA2121"/>
                </a:solidFill>
                <a:latin typeface="Lucida Sans Unicode"/>
                <a:cs typeface="Lucida Sans Unicode"/>
              </a:rPr>
              <a:t>'qty_pay_adjust'</a:t>
            </a:r>
            <a:r>
              <a:rPr dirty="0" sz="1100" spc="70">
                <a:latin typeface="Lucida Sans Unicode"/>
                <a:cs typeface="Lucida Sans Unicode"/>
              </a:rPr>
              <a:t>,</a:t>
            </a:r>
            <a:r>
              <a:rPr dirty="0" sz="1100" spc="204">
                <a:latin typeface="Lucida Sans Unicode"/>
                <a:cs typeface="Lucida Sans Unicode"/>
              </a:rPr>
              <a:t> </a:t>
            </a:r>
            <a:r>
              <a:rPr dirty="0" sz="1100" spc="90">
                <a:solidFill>
                  <a:srgbClr val="BA2121"/>
                </a:solidFill>
                <a:latin typeface="Lucida Sans Unicode"/>
                <a:cs typeface="Lucida Sans Unicode"/>
              </a:rPr>
              <a:t>'qty_sb'</a:t>
            </a:r>
            <a:r>
              <a:rPr dirty="0" sz="1100" spc="90">
                <a:latin typeface="Lucida Sans Unicode"/>
                <a:cs typeface="Lucida Sans Unicode"/>
              </a:rPr>
              <a:t>,</a:t>
            </a:r>
            <a:r>
              <a:rPr dirty="0" sz="1100" spc="210">
                <a:latin typeface="Lucida Sans Unicode"/>
                <a:cs typeface="Lucida Sans Unicode"/>
              </a:rPr>
              <a:t> </a:t>
            </a:r>
            <a:r>
              <a:rPr dirty="0" sz="1100" spc="120">
                <a:solidFill>
                  <a:srgbClr val="BA2121"/>
                </a:solidFill>
                <a:latin typeface="Lucida Sans Unicode"/>
                <a:cs typeface="Lucida Sans Unicode"/>
              </a:rPr>
              <a:t>'sb_total'</a:t>
            </a:r>
            <a:r>
              <a:rPr dirty="0" sz="1100" spc="120">
                <a:latin typeface="Lucida Sans Unicode"/>
                <a:cs typeface="Lucida Sans Unicode"/>
              </a:rPr>
              <a:t>,</a:t>
            </a:r>
            <a:r>
              <a:rPr dirty="0" sz="1100" spc="12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40970">
              <a:lnSpc>
                <a:spcPct val="100000"/>
              </a:lnSpc>
              <a:spcBef>
                <a:spcPts val="35"/>
              </a:spcBef>
            </a:pPr>
            <a:r>
              <a:rPr dirty="0" sz="600" spc="105">
                <a:solidFill>
                  <a:srgbClr val="FF0000"/>
                </a:solidFill>
                <a:latin typeface="Cambria"/>
                <a:cs typeface="Cambria"/>
              </a:rPr>
              <a:t>↪</a:t>
            </a:r>
            <a:r>
              <a:rPr dirty="0" sz="1100" spc="105">
                <a:solidFill>
                  <a:srgbClr val="BA2121"/>
                </a:solidFill>
                <a:latin typeface="Lucida Sans Unicode"/>
                <a:cs typeface="Lucida Sans Unicode"/>
              </a:rPr>
              <a:t>'qty_incs'</a:t>
            </a:r>
            <a:r>
              <a:rPr dirty="0" sz="1100" spc="105">
                <a:latin typeface="Lucida Sans Unicode"/>
                <a:cs typeface="Lucida Sans Unicode"/>
              </a:rPr>
              <a:t>,</a:t>
            </a:r>
            <a:r>
              <a:rPr dirty="0" sz="1100" spc="105">
                <a:solidFill>
                  <a:srgbClr val="BA2121"/>
                </a:solidFill>
                <a:latin typeface="Lucida Sans Unicode"/>
                <a:cs typeface="Lucida Sans Unicode"/>
              </a:rPr>
              <a:t>'total_incs'</a:t>
            </a:r>
            <a:r>
              <a:rPr dirty="0" sz="1100" spc="105">
                <a:latin typeface="Lucida Sans Unicode"/>
                <a:cs typeface="Lucida Sans Unicode"/>
              </a:rPr>
              <a:t>,</a:t>
            </a:r>
            <a:r>
              <a:rPr dirty="0" sz="1100" spc="215">
                <a:latin typeface="Lucida Sans Unicode"/>
                <a:cs typeface="Lucida Sans Unicode"/>
              </a:rPr>
              <a:t> </a:t>
            </a:r>
            <a:r>
              <a:rPr dirty="0" sz="1100" spc="95">
                <a:solidFill>
                  <a:srgbClr val="BA2121"/>
                </a:solidFill>
                <a:latin typeface="Lucida Sans Unicode"/>
                <a:cs typeface="Lucida Sans Unicode"/>
              </a:rPr>
              <a:t>'qty_pfs'</a:t>
            </a:r>
            <a:r>
              <a:rPr dirty="0" sz="1100" spc="95">
                <a:latin typeface="Lucida Sans Unicode"/>
                <a:cs typeface="Lucida Sans Unicode"/>
              </a:rPr>
              <a:t>,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114">
                <a:solidFill>
                  <a:srgbClr val="BA2121"/>
                </a:solidFill>
                <a:latin typeface="Lucida Sans Unicode"/>
                <a:cs typeface="Lucida Sans Unicode"/>
              </a:rPr>
              <a:t>'total_pfs'</a:t>
            </a:r>
            <a:r>
              <a:rPr dirty="0" sz="1100" spc="114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5"/>
              </a:spcBef>
            </a:pPr>
            <a:r>
              <a:rPr dirty="0" sz="1100" spc="15">
                <a:latin typeface="Lucida Sans Unicode"/>
                <a:cs typeface="Lucida Sans Unicode"/>
              </a:rPr>
              <a:t>condition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dirty="0" sz="1100" spc="10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105">
                <a:latin typeface="Lucida Sans Unicode"/>
                <a:cs typeface="Lucida Sans Unicode"/>
              </a:rPr>
              <a:t>(data[</a:t>
            </a:r>
            <a:r>
              <a:rPr dirty="0" sz="1100" spc="105">
                <a:solidFill>
                  <a:srgbClr val="BA2121"/>
                </a:solidFill>
                <a:latin typeface="Lucida Sans Unicode"/>
                <a:cs typeface="Lucida Sans Unicode"/>
              </a:rPr>
              <a:t>'qty_bills'</a:t>
            </a:r>
            <a:r>
              <a:rPr dirty="0" sz="1100" spc="105">
                <a:latin typeface="Lucida Sans Unicode"/>
                <a:cs typeface="Lucida Sans Unicode"/>
              </a:rPr>
              <a:t>]</a:t>
            </a:r>
            <a:r>
              <a:rPr dirty="0" sz="1100" spc="220">
                <a:latin typeface="Lucida Sans Unicode"/>
                <a:cs typeface="Lucida Sans Unicode"/>
              </a:rPr>
              <a:t> </a:t>
            </a:r>
            <a:r>
              <a:rPr dirty="0" sz="1100" spc="-305">
                <a:solidFill>
                  <a:srgbClr val="666666"/>
                </a:solidFill>
                <a:latin typeface="Lucida Sans Unicode"/>
                <a:cs typeface="Lucida Sans Unicode"/>
              </a:rPr>
              <a:t>&gt;</a:t>
            </a:r>
            <a:r>
              <a:rPr dirty="0" sz="1100" spc="95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dirty="0" sz="1100" spc="45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dirty="0" sz="1100" spc="45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2023-01-15T21:20:34Z</dcterms:created>
  <dcterms:modified xsi:type="dcterms:W3CDTF">2023-01-15T21:20:34Z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2023-01-15T00:00:00Z</vt:filetime>
  </property>
  <property fmtid="{D5CDD505-2E9C-101B-9397-08002B2CF9AE}" pid="3" name="Creator">
    <vt:lpwstr>LaTeX with hyperref</vt:lpwstr>
  </property>
  <property fmtid="{D5CDD505-2E9C-101B-9397-08002B2CF9AE}" pid="4" name="LastSaved">
    <vt:filetime>2023-01-15T00:00:00Z</vt:filetime>
  </property>
</Properties>
</file>